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71" r:id="rId5"/>
    <p:sldId id="268" r:id="rId6"/>
    <p:sldId id="267" r:id="rId7"/>
    <p:sldId id="270" r:id="rId8"/>
    <p:sldId id="273" r:id="rId9"/>
    <p:sldId id="274" r:id="rId10"/>
    <p:sldId id="276" r:id="rId11"/>
    <p:sldId id="275" r:id="rId12"/>
    <p:sldId id="272" r:id="rId13"/>
    <p:sldId id="278" r:id="rId14"/>
    <p:sldId id="264" r:id="rId15"/>
    <p:sldId id="269" r:id="rId16"/>
    <p:sldId id="277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938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4B42-C59C-FE43-AFED-EE4AAA7CA70D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F6A1-8046-414E-8F3A-E685C7D0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F6A1-8046-414E-8F3A-E685C7D0B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F6A1-8046-414E-8F3A-E685C7D0B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Left-aligned multi-photo template. To replace the photos above, select the current photo, right-click and choose “change picture.” Your photo can then be cropped and moved by right-clicking and selecting “crop.”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F6A1-8046-414E-8F3A-E685C7D0B7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page photo template. To replace the photo above, select the current photo, right-click and choose “change picture.” Your photo can then be cropped and moved by right-clicking and selecting “crop.”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F6A1-8046-414E-8F3A-E685C7D0B7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Half page photo template. To replace the photo above, select the current photo, right-click and choose “change picture.” Your photo can then be cropped and moved by right-clicking and selecting “crop.”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FF6A1-8046-414E-8F3A-E685C7D0B7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92F8-B5AC-1847-9942-1A09678F6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6E2E6-9291-8648-BE39-553C5003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85000-D04D-9246-8442-0AE3BE1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7054-2C44-5748-8BDD-03AC570F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9EE2-675C-2B4A-8CA8-EBE04F27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9ABA-B7EA-0043-A503-E5C66184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10196-942A-EE4C-B057-654DEBED1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2BA5-C375-0E4C-8704-42A76B12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D8CA-994F-184D-A404-88FF0A08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5B15-83B4-0B47-B8EE-F2BC2435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0E7C8-E44D-1F40-8646-E00027C30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6C469-940A-2844-B569-198FD1390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D7CE9-6862-3548-B945-FE1B6FF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9733-344A-F14D-AAE0-FCCC786B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8D91-BC1C-F04F-AB4A-7AED2620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0661-9439-214C-829B-55036CE9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6BDB-A5F1-3743-930E-1333C8B0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9D5EF-4E3B-BD4A-8F37-35FDECA3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8E17-61A0-9945-B338-39F67CC7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1D78C-4742-364F-9CA8-039CDD5D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1E2E-F3BF-D34E-8F28-5A26F9E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EFAE-4C04-0A43-8050-EC0AA7A7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D1B41-037B-9746-8F0E-BF5F695C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C4FF5-020C-D949-8E08-DFADFEA2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65FB-8063-8E4B-B478-C10D3AE8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EC72-0DC2-454A-8225-3CE40DB0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C572E-5E07-4F48-82CF-034180C6F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47C81-7B0B-8A4E-8A51-216B13FF3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5EBCA-5EFC-6A4D-8E43-18BBDC21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D425D-4DFE-984A-A519-A53A7514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D74D-DF1D-7540-A3C6-8D4D501F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C8AC-1322-BC45-B85A-BAD77712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7B60C-F12B-2546-A7D2-284A3915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93F56-7375-6E4B-93B1-E019C5966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1A37-EFC8-CA4E-8F29-A63DBFC2A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8E87-2443-4B47-AA19-55562794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1E3DB-7158-A245-B2EB-1EF9B307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6E5AB-148C-FA4A-B907-C10BCD2F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D537C-50BB-134C-899A-BD2B3AED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75A5-D5A0-6D46-A85A-1A849258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2E38F-7BEA-4B42-A053-F39CC569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EE720-D305-2643-BDE4-2F61A30F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D02EC-801E-1C45-86B4-86678FB7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56C20-FEF3-174F-AB58-1F757583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7F853-3D61-8744-B976-D56F1766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D7A18-62D2-EF49-A7DF-38880108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6627-BDA3-4644-ACFC-A2E4978A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FA139-6100-714A-B2F7-2559C123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2952C-6A9D-E142-8823-8FD3F2EEE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FB96A-7664-6948-9F8E-3C2C7BF5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A825-BC6D-5E41-82D0-0345D01E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4958B-2B27-BA4A-BFDA-07DCFA09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5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BEB1-8328-B747-99B6-8FA330D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545ED-50C6-8A46-8E06-E8DA607BD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4CC41-6C8F-C641-974B-F19094E0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3193B-AC48-DC4E-90EC-F44AFFD0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CD22E-F89E-7649-B307-7183E2D6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7384E-286D-B143-949E-12039639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C3EF6-9D61-E746-950B-97A27B64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EABD9-F386-FC4C-9F66-4911A03A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EB0-7850-BD4F-97C4-B969E2785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2E99-3615-3F46-BF7C-414953E8C674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9E912-C2F1-A84B-9AC1-66F924B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68F82-5A59-214D-858A-883B93CAC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50AE-6015-F143-AAE3-C3854FF5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youtube/answer/57407?hl=en&amp;co=GENIE.Platform%3DDeskto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elp/166707406722029/" TargetMode="External"/><Relationship Id="rId5" Type="http://schemas.openxmlformats.org/officeDocument/2006/relationships/hyperlink" Target="https://influencermarketinghub.com/instagram-video-size/" TargetMode="External"/><Relationship Id="rId4" Type="http://schemas.openxmlformats.org/officeDocument/2006/relationships/hyperlink" Target="https://www.youtube.com/watch?v=j7YIGEAwb_E&amp;t=177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truefocusmedia.com/5-reasons-why-you-should-be-creating-how-to-video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illlanestudio.com/2013/05/jewellery-know-how-eye-pin-loops-glue.html" TargetMode="External"/><Relationship Id="rId2" Type="http://schemas.openxmlformats.org/officeDocument/2006/relationships/hyperlink" Target="https://www.wikihow.com/Write-a-Tutori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joYwSMYvk" TargetMode="External"/><Relationship Id="rId5" Type="http://schemas.openxmlformats.org/officeDocument/2006/relationships/hyperlink" Target="https://www.youtube.com/watch?v=LVK8qsfHrRs&amp;t=88s" TargetMode="External"/><Relationship Id="rId4" Type="http://schemas.openxmlformats.org/officeDocument/2006/relationships/hyperlink" Target="https://www.youtube.com/watch?v=MeqnsnYz2Ks&amp;t=2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pto.com/blog/5-facts-you-can-use-to-make-the-case-for-video-in-your-learning-development-organization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7478-96A2-4C43-A69D-27E994DB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2932" y="2094685"/>
            <a:ext cx="6826135" cy="2038956"/>
          </a:xfrm>
        </p:spPr>
        <p:txBody>
          <a:bodyPr anchor="ctr" anchorCtr="0">
            <a:normAutofit/>
          </a:bodyPr>
          <a:lstStyle/>
          <a:p>
            <a:r>
              <a:rPr lang="en-US" sz="7200" dirty="0">
                <a:latin typeface="Oswald Medium" panose="02000603000000000000" pitchFamily="2" charset="77"/>
              </a:rPr>
              <a:t>Creating Tutorials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4DAC9-E414-B64E-9F3D-3FFB3BF08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4341218"/>
            <a:ext cx="8775038" cy="1072354"/>
          </a:xfrm>
        </p:spPr>
        <p:txBody>
          <a:bodyPr/>
          <a:lstStyle/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Kisha L. Shelton, PhD</a:t>
            </a:r>
          </a:p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Dept of Plant Pathology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7799A-528A-264B-AB57-48CAD6279501}"/>
              </a:ext>
            </a:extLst>
          </p:cNvPr>
          <p:cNvSpPr>
            <a:spLocks noChangeAspect="1"/>
          </p:cNvSpPr>
          <p:nvPr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7D29EA-D4C5-2341-A2E9-3DCFB4BD0749}"/>
              </a:ext>
            </a:extLst>
          </p:cNvPr>
          <p:cNvGrpSpPr/>
          <p:nvPr/>
        </p:nvGrpSpPr>
        <p:grpSpPr>
          <a:xfrm rot="10800000">
            <a:off x="-1" y="690546"/>
            <a:ext cx="3581861" cy="912497"/>
            <a:chOff x="8743954" y="5637475"/>
            <a:chExt cx="2654720" cy="6763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552FCA-6065-8A4A-AF69-701EA1B9574D}"/>
                </a:ext>
              </a:extLst>
            </p:cNvPr>
            <p:cNvSpPr/>
            <p:nvPr/>
          </p:nvSpPr>
          <p:spPr>
            <a:xfrm>
              <a:off x="9088343" y="5637475"/>
              <a:ext cx="2310331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BF990F89-8559-3048-94BF-31F86067C8D6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16CE93F-03B5-E644-B39E-D15FE81A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4" y="813423"/>
            <a:ext cx="2667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ED1E2-295B-5B45-93E0-460A2E4B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0" y="270634"/>
            <a:ext cx="8543535" cy="604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CCF5AD-2AAA-F04C-9E58-A1A02CF313C5}"/>
              </a:ext>
            </a:extLst>
          </p:cNvPr>
          <p:cNvSpPr txBox="1"/>
          <p:nvPr/>
        </p:nvSpPr>
        <p:spPr>
          <a:xfrm>
            <a:off x="8905275" y="2552281"/>
            <a:ext cx="283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A0C2F"/>
                </a:solidFill>
              </a:rPr>
              <a:t>An Example of a Storyboard</a:t>
            </a:r>
          </a:p>
        </p:txBody>
      </p:sp>
    </p:spTree>
    <p:extLst>
      <p:ext uri="{BB962C8B-B14F-4D97-AF65-F5344CB8AC3E}">
        <p14:creationId xmlns:p14="http://schemas.microsoft.com/office/powerpoint/2010/main" val="104307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14" y="123440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 for Creating a Storyboard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08" y="1507172"/>
            <a:ext cx="11072853" cy="38436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dirty="0"/>
              <a:t>Establish a timeline---essentially create the structure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dirty="0"/>
              <a:t>Identify key scenes and sketch out (you don’t have to be an artist)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Decide how much detail to add to each scene (don’t overwhelm your audience with extra material that doesn’t matter)</a:t>
            </a:r>
            <a:r>
              <a:rPr lang="en-US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dirty="0"/>
              <a:t>Write your script (what will you say). Will it be live dialogue or will you add a voiceover?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Once you have become a video master, you can consider using “cuts”—zooming in or zooming out to highlight things. 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6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6" y="208766"/>
            <a:ext cx="11072853" cy="6754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you post your video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26" y="884257"/>
            <a:ext cx="11072853" cy="427203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err="1"/>
              <a:t>Youtube</a:t>
            </a:r>
            <a:r>
              <a:rPr lang="en-US" sz="3200" dirty="0"/>
              <a:t> –free video sharing website. Can create and upload videos to share. Up to to 15 </a:t>
            </a:r>
            <a:r>
              <a:rPr lang="en-US" sz="3200" dirty="0" err="1"/>
              <a:t>mintues</a:t>
            </a:r>
            <a:r>
              <a:rPr lang="en-US" sz="3200" dirty="0"/>
              <a:t> long, verified accounts can load longer videos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Facebook– social media platform….if your group has a webpage for outreach….great place to share videos for training (not larger that 10GB and less than 240 minutes long)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Instagram—upload videos that are short…..think 60 seconds.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/>
              <a:t>TikTok</a:t>
            </a:r>
            <a:r>
              <a:rPr lang="en-US" sz="3200" dirty="0"/>
              <a:t>– can record the video and make final edits, add caption to the video and upload that video all in </a:t>
            </a:r>
            <a:r>
              <a:rPr lang="en-US" sz="3200" dirty="0" err="1"/>
              <a:t>TikTok</a:t>
            </a:r>
            <a:r>
              <a:rPr lang="en-US" sz="3200" dirty="0"/>
              <a:t>. 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CF3AA-2B3E-1E4C-85F2-F5201DBA5BDC}"/>
              </a:ext>
            </a:extLst>
          </p:cNvPr>
          <p:cNvSpPr txBox="1"/>
          <p:nvPr/>
        </p:nvSpPr>
        <p:spPr>
          <a:xfrm>
            <a:off x="763674" y="5336830"/>
            <a:ext cx="769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 Some of these platforms can be linked…..</a:t>
            </a:r>
          </a:p>
          <a:p>
            <a:r>
              <a:rPr lang="en-US" dirty="0"/>
              <a:t>For example, post in Instagram and it will automatically share the post to a Facebook page you have linked.  </a:t>
            </a:r>
          </a:p>
        </p:txBody>
      </p:sp>
    </p:spTree>
    <p:extLst>
      <p:ext uri="{BB962C8B-B14F-4D97-AF65-F5344CB8AC3E}">
        <p14:creationId xmlns:p14="http://schemas.microsoft.com/office/powerpoint/2010/main" val="27657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10" y="0"/>
            <a:ext cx="11072853" cy="854119"/>
          </a:xfrm>
        </p:spPr>
        <p:txBody>
          <a:bodyPr/>
          <a:lstStyle/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Supported Video Formats for Media Platforms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14" y="877135"/>
            <a:ext cx="1873661" cy="5312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YouTube</a:t>
            </a:r>
          </a:p>
          <a:p>
            <a:r>
              <a:rPr lang="en-US" sz="1800" dirty="0"/>
              <a:t>.MOV</a:t>
            </a:r>
          </a:p>
          <a:p>
            <a:r>
              <a:rPr lang="en-US" sz="1800" dirty="0"/>
              <a:t>.MPEG-1</a:t>
            </a:r>
          </a:p>
          <a:p>
            <a:r>
              <a:rPr lang="en-US" sz="1800" dirty="0"/>
              <a:t>.MPEG-2</a:t>
            </a:r>
          </a:p>
          <a:p>
            <a:r>
              <a:rPr lang="en-US" sz="1800" dirty="0"/>
              <a:t>.MPEG4</a:t>
            </a:r>
          </a:p>
          <a:p>
            <a:r>
              <a:rPr lang="en-US" sz="1800" dirty="0"/>
              <a:t>.MP4</a:t>
            </a:r>
          </a:p>
          <a:p>
            <a:r>
              <a:rPr lang="en-US" sz="1800" dirty="0"/>
              <a:t>.MPG</a:t>
            </a:r>
          </a:p>
          <a:p>
            <a:r>
              <a:rPr lang="en-US" sz="1800" dirty="0"/>
              <a:t>.AVI</a:t>
            </a:r>
          </a:p>
          <a:p>
            <a:r>
              <a:rPr lang="en-US" sz="1800" dirty="0"/>
              <a:t>.WMV</a:t>
            </a:r>
          </a:p>
          <a:p>
            <a:r>
              <a:rPr lang="en-US" sz="1800" dirty="0"/>
              <a:t>.MPEGPS</a:t>
            </a:r>
          </a:p>
          <a:p>
            <a:r>
              <a:rPr lang="en-US" sz="1800" dirty="0"/>
              <a:t>.FLV</a:t>
            </a:r>
          </a:p>
          <a:p>
            <a:r>
              <a:rPr lang="en-US" sz="1800" dirty="0"/>
              <a:t>3GPP</a:t>
            </a:r>
          </a:p>
          <a:p>
            <a:r>
              <a:rPr lang="en-US" sz="1800" dirty="0" err="1"/>
              <a:t>WebM</a:t>
            </a:r>
            <a:endParaRPr lang="en-US" sz="1800" dirty="0"/>
          </a:p>
          <a:p>
            <a:r>
              <a:rPr lang="en-US" sz="1800" dirty="0" err="1"/>
              <a:t>DNxHR</a:t>
            </a:r>
            <a:endParaRPr lang="en-US" sz="1800" dirty="0"/>
          </a:p>
          <a:p>
            <a:r>
              <a:rPr lang="en-US" sz="1800" dirty="0" err="1"/>
              <a:t>ProRes</a:t>
            </a:r>
            <a:endParaRPr lang="en-US" sz="1800" dirty="0"/>
          </a:p>
          <a:p>
            <a:r>
              <a:rPr lang="en-US" sz="1800" dirty="0" err="1"/>
              <a:t>CineForm</a:t>
            </a:r>
            <a:endParaRPr lang="en-US" sz="1800" dirty="0"/>
          </a:p>
          <a:p>
            <a:r>
              <a:rPr lang="en-US" sz="1800" dirty="0"/>
              <a:t>HEVC (h265)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1FCEC0-A38F-0C4B-BF49-8FAEEA184A34}"/>
              </a:ext>
            </a:extLst>
          </p:cNvPr>
          <p:cNvSpPr txBox="1">
            <a:spLocks/>
          </p:cNvSpPr>
          <p:nvPr/>
        </p:nvSpPr>
        <p:spPr>
          <a:xfrm>
            <a:off x="3512359" y="877136"/>
            <a:ext cx="2407006" cy="53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Facebook</a:t>
            </a:r>
          </a:p>
          <a:p>
            <a:r>
              <a:rPr lang="en-US" sz="1800" dirty="0"/>
              <a:t>3g2 (Mobile Video).</a:t>
            </a:r>
          </a:p>
          <a:p>
            <a:r>
              <a:rPr lang="en-US" sz="1800" dirty="0"/>
              <a:t>3gp (Mobile Video).</a:t>
            </a:r>
          </a:p>
          <a:p>
            <a:r>
              <a:rPr lang="en-US" sz="1800" dirty="0"/>
              <a:t>3gpp (Mobile Video).</a:t>
            </a:r>
          </a:p>
          <a:p>
            <a:r>
              <a:rPr lang="en-US" sz="1800" dirty="0" err="1"/>
              <a:t>asf</a:t>
            </a:r>
            <a:r>
              <a:rPr lang="en-US" sz="1800" dirty="0"/>
              <a:t> (Windows Media Video).</a:t>
            </a:r>
          </a:p>
          <a:p>
            <a:r>
              <a:rPr lang="en-US" sz="1800" dirty="0" err="1"/>
              <a:t>avi</a:t>
            </a:r>
            <a:r>
              <a:rPr lang="en-US" sz="1800" dirty="0"/>
              <a:t> (AVI Video).</a:t>
            </a:r>
          </a:p>
          <a:p>
            <a:r>
              <a:rPr lang="en-US" sz="1800" dirty="0" err="1"/>
              <a:t>dat</a:t>
            </a:r>
            <a:r>
              <a:rPr lang="en-US" sz="1800" dirty="0"/>
              <a:t> (MPEG Video).</a:t>
            </a:r>
          </a:p>
          <a:p>
            <a:r>
              <a:rPr lang="en-US" sz="1800" dirty="0" err="1"/>
              <a:t>divx</a:t>
            </a:r>
            <a:r>
              <a:rPr lang="en-US" sz="1800" dirty="0"/>
              <a:t> (DIVX Video).</a:t>
            </a:r>
          </a:p>
          <a:p>
            <a:r>
              <a:rPr lang="en-US" sz="1800" dirty="0"/>
              <a:t>dv (DV Video).</a:t>
            </a:r>
          </a:p>
          <a:p>
            <a:r>
              <a:rPr lang="en-US" sz="1800" dirty="0"/>
              <a:t>f4v (Flash Video).</a:t>
            </a:r>
          </a:p>
          <a:p>
            <a:r>
              <a:rPr lang="en-US" sz="1800" dirty="0" err="1"/>
              <a:t>flv</a:t>
            </a:r>
            <a:r>
              <a:rPr lang="en-US" sz="1800" dirty="0"/>
              <a:t> (Flash Video).</a:t>
            </a:r>
          </a:p>
          <a:p>
            <a:r>
              <a:rPr lang="en-US" sz="1800" dirty="0"/>
              <a:t>gif (Graphics Interchange Format).</a:t>
            </a:r>
          </a:p>
          <a:p>
            <a:r>
              <a:rPr lang="en-US" sz="1800" dirty="0"/>
              <a:t>m2ts (M2TS Video).</a:t>
            </a:r>
          </a:p>
          <a:p>
            <a:r>
              <a:rPr lang="en-US" sz="1800" dirty="0"/>
              <a:t>m4v (MPEG-4 Video).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6A3F8-EA75-F74C-A1D6-B022A5070EE0}"/>
              </a:ext>
            </a:extLst>
          </p:cNvPr>
          <p:cNvSpPr txBox="1"/>
          <p:nvPr/>
        </p:nvSpPr>
        <p:spPr>
          <a:xfrm>
            <a:off x="5820839" y="1134615"/>
            <a:ext cx="3325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mkv</a:t>
            </a:r>
            <a:r>
              <a:rPr lang="en-US" dirty="0"/>
              <a:t> (</a:t>
            </a:r>
            <a:r>
              <a:rPr lang="en-US" dirty="0" err="1"/>
              <a:t>Matroska</a:t>
            </a:r>
            <a:r>
              <a:rPr lang="en-US" dirty="0"/>
              <a:t> Format).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 (MOD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 (QuickTime Movie).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mp4 (MPEG-4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mpe</a:t>
            </a:r>
            <a:r>
              <a:rPr lang="en-US" dirty="0"/>
              <a:t> (MPEG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mpeg (MPEG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mpeg4 (MPEG-4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mpg (MPEG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mts (AVCHD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nsv</a:t>
            </a:r>
            <a:r>
              <a:rPr lang="en-US" dirty="0"/>
              <a:t> (</a:t>
            </a:r>
            <a:r>
              <a:rPr lang="en-US" dirty="0" err="1"/>
              <a:t>Nullsoft</a:t>
            </a:r>
            <a:r>
              <a:rPr lang="en-US" dirty="0"/>
              <a:t>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ogm</a:t>
            </a:r>
            <a:r>
              <a:rPr lang="en-US" dirty="0"/>
              <a:t> (</a:t>
            </a:r>
            <a:r>
              <a:rPr lang="en-US" dirty="0" err="1"/>
              <a:t>Ogg</a:t>
            </a:r>
            <a:r>
              <a:rPr lang="en-US" dirty="0"/>
              <a:t> Media Format).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ogv</a:t>
            </a:r>
            <a:r>
              <a:rPr lang="en-US" dirty="0"/>
              <a:t> (</a:t>
            </a:r>
            <a:r>
              <a:rPr lang="en-US" dirty="0" err="1"/>
              <a:t>Ogg</a:t>
            </a:r>
            <a:r>
              <a:rPr lang="en-US" dirty="0"/>
              <a:t> Video Format).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qt (QuickTime Movie).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tod</a:t>
            </a:r>
            <a:r>
              <a:rPr lang="en-US" dirty="0"/>
              <a:t> (TOD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ts</a:t>
            </a:r>
            <a:r>
              <a:rPr lang="en-US" dirty="0"/>
              <a:t> (MPEG Transport Stream).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vob</a:t>
            </a:r>
            <a:r>
              <a:rPr lang="en-US" dirty="0"/>
              <a:t> (DVD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wmv</a:t>
            </a:r>
            <a:r>
              <a:rPr lang="en-US" dirty="0"/>
              <a:t> (Windows Media Video).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F2377D-378C-9C43-8E1F-C978509EF23D}"/>
              </a:ext>
            </a:extLst>
          </p:cNvPr>
          <p:cNvSpPr txBox="1">
            <a:spLocks/>
          </p:cNvSpPr>
          <p:nvPr/>
        </p:nvSpPr>
        <p:spPr>
          <a:xfrm>
            <a:off x="9656000" y="1134615"/>
            <a:ext cx="1873661" cy="53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Georgia" panose="02040502050405020303" pitchFamily="18" charset="0"/>
              </a:rPr>
              <a:t>Instagram</a:t>
            </a:r>
          </a:p>
          <a:p>
            <a:r>
              <a:rPr lang="en-US" sz="1800" dirty="0"/>
              <a:t>.MOV</a:t>
            </a:r>
          </a:p>
          <a:p>
            <a:r>
              <a:rPr lang="en-US" sz="1800" dirty="0"/>
              <a:t>.MP4</a:t>
            </a:r>
          </a:p>
        </p:txBody>
      </p:sp>
    </p:spTree>
    <p:extLst>
      <p:ext uri="{BB962C8B-B14F-4D97-AF65-F5344CB8AC3E}">
        <p14:creationId xmlns:p14="http://schemas.microsoft.com/office/powerpoint/2010/main" val="405621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E583-14C9-324B-9211-73F2F1AC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37" r="21937"/>
          <a:stretch/>
        </p:blipFill>
        <p:spPr>
          <a:xfrm>
            <a:off x="6363113" y="3507199"/>
            <a:ext cx="2827865" cy="335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9E0F3-53C2-F64A-B062-691C0534F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03" r="7803"/>
          <a:stretch/>
        </p:blipFill>
        <p:spPr>
          <a:xfrm>
            <a:off x="9364135" y="3507201"/>
            <a:ext cx="2827865" cy="335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7F1DAB-17CF-2242-9142-DD3699946D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249" r="26249"/>
          <a:stretch/>
        </p:blipFill>
        <p:spPr>
          <a:xfrm>
            <a:off x="6363113" y="-10891"/>
            <a:ext cx="2827865" cy="3350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CFA1A-E6FC-5A4F-A1D9-78153D2916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855" r="21855"/>
          <a:stretch/>
        </p:blipFill>
        <p:spPr>
          <a:xfrm>
            <a:off x="9364135" y="-2"/>
            <a:ext cx="2827865" cy="335080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CF4E1C2-9A59-6640-8080-DEE6C523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3" y="172711"/>
            <a:ext cx="5292837" cy="696759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D9CA3D-5E11-9A42-AD6D-2E165FE7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03" y="869470"/>
            <a:ext cx="5292837" cy="49191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Cameras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Smartphone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DSLR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Go Pro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Lighting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Various kinds of lighting available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Tripod and Mounts for stabilization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Even Selfie-sticks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Laptops with software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Powerpoints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Video editing software (Macs have iMovie)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Microphones 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69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Tutorial? (in Education)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A method of transferring knowledge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Can be used as a part of the learning process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Tends to be more interactive and specific than a lecture, notes, or a book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Usually depends on an example of an activity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Supplies the information needed to complete a certain task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ADCF850-BDA4-B144-837B-6A467ECB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2" y="89228"/>
            <a:ext cx="6278217" cy="753626"/>
          </a:xfrm>
        </p:spPr>
        <p:txBody>
          <a:bodyPr/>
          <a:lstStyle/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How to Upload to YouTube: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5CA5B3-ACFA-0340-B983-8841FC17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03" y="89228"/>
            <a:ext cx="4690965" cy="20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EC1D4-9E9A-A648-A480-22142855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530"/>
            <a:ext cx="10515600" cy="510178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1. Log in to your YouTube account.</a:t>
            </a:r>
          </a:p>
          <a:p>
            <a:r>
              <a:rPr lang="en-US" sz="1800" dirty="0"/>
              <a:t>2. Open the YouTube homepage.</a:t>
            </a:r>
          </a:p>
          <a:p>
            <a:r>
              <a:rPr lang="en-US" sz="1800" dirty="0"/>
              <a:t>3. Click on the “Sign In” button at the top right-hand corner of the page.</a:t>
            </a:r>
          </a:p>
          <a:p>
            <a:r>
              <a:rPr lang="en-US" sz="1800" dirty="0"/>
              <a:t>4. Sign in using your YouTube, Google, or Google+ details.</a:t>
            </a:r>
          </a:p>
          <a:p>
            <a:r>
              <a:rPr lang="en-US" sz="1800" dirty="0"/>
              <a:t>5. Click the “Create a Video or Post” icon. This is also located on the top right-hand corner of the page.</a:t>
            </a:r>
          </a:p>
          <a:p>
            <a:r>
              <a:rPr lang="en-US" sz="1800" dirty="0"/>
              <a:t>6. Click the upload button that’s located on the top of the homepage to the right of the search bar.</a:t>
            </a:r>
          </a:p>
          <a:p>
            <a:r>
              <a:rPr lang="en-US" sz="1800" dirty="0"/>
              <a:t>7. Choose the video you want to upload.</a:t>
            </a:r>
          </a:p>
          <a:p>
            <a:r>
              <a:rPr lang="en-US" sz="1800" dirty="0"/>
              <a:t>Go to </a:t>
            </a:r>
            <a:r>
              <a:rPr lang="en-US" sz="1800" b="1" dirty="0"/>
              <a:t>“Select Files To Upload” </a:t>
            </a:r>
            <a:r>
              <a:rPr lang="en-US" sz="1800" dirty="0"/>
              <a:t>to open the browser, then find the file you want to add. Alternatively, you could </a:t>
            </a:r>
            <a:r>
              <a:rPr lang="en-US" sz="1800" b="1" dirty="0"/>
              <a:t>drag and drop your video </a:t>
            </a:r>
            <a:r>
              <a:rPr lang="en-US" sz="1800" dirty="0"/>
              <a:t>into the browser window. But wait…</a:t>
            </a:r>
            <a:r>
              <a:rPr lang="en-US" sz="1800" b="1" dirty="0"/>
              <a:t>BEFORE you click the open button</a:t>
            </a:r>
            <a:r>
              <a:rPr lang="en-US" sz="1800" dirty="0"/>
              <a:t>, you will need to choose your video’s privacy settings first.</a:t>
            </a:r>
          </a:p>
          <a:p>
            <a:r>
              <a:rPr lang="en-US" sz="1800" dirty="0"/>
              <a:t>8. Before uploading your file, you will need to choose your privacy settings from the center drop-down menu where four different options will appear.</a:t>
            </a:r>
          </a:p>
          <a:p>
            <a:r>
              <a:rPr lang="en-US" sz="1800" dirty="0"/>
              <a:t>9. Now click on the open button. </a:t>
            </a:r>
          </a:p>
          <a:p>
            <a:r>
              <a:rPr lang="en-US" sz="1800" dirty="0"/>
              <a:t>10. Next, you will need to add your YouTube video details.</a:t>
            </a:r>
          </a:p>
          <a:p>
            <a:pPr lvl="1"/>
            <a:r>
              <a:rPr lang="en-US" sz="1400" dirty="0"/>
              <a:t>You can do this by clicking on your </a:t>
            </a:r>
            <a:r>
              <a:rPr lang="en-US" sz="1400" b="1" dirty="0"/>
              <a:t>profile icon </a:t>
            </a:r>
            <a:r>
              <a:rPr lang="en-US" sz="1400" dirty="0"/>
              <a:t>in the top right-hand corner of the page. Then from the drop-down menu that appears, select </a:t>
            </a:r>
            <a:r>
              <a:rPr lang="en-US" sz="1400" b="1" dirty="0"/>
              <a:t>“Switch Accounts.” </a:t>
            </a:r>
            <a:r>
              <a:rPr lang="en-US" sz="1400" dirty="0"/>
              <a:t>It will now show you all the logged in accounts so you can choose the right one for your current video upload.</a:t>
            </a:r>
          </a:p>
          <a:p>
            <a:r>
              <a:rPr lang="en-US" sz="1800" dirty="0"/>
              <a:t>11. Lastly, you will need to hit “Save”.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B1B74-9D1E-9542-B568-8FEEAD271819}"/>
              </a:ext>
            </a:extLst>
          </p:cNvPr>
          <p:cNvSpPr txBox="1"/>
          <p:nvPr/>
        </p:nvSpPr>
        <p:spPr>
          <a:xfrm>
            <a:off x="964642" y="6139543"/>
            <a:ext cx="1054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information:  </a:t>
            </a:r>
            <a:r>
              <a:rPr lang="en-US" dirty="0">
                <a:hlinkClick r:id="rId4"/>
              </a:rPr>
              <a:t>https://support.google.com/youtube/answer/57407?hl=en&amp;co=GENIE.Platform%3DDesktop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711E-EF17-C04A-9424-4EF5EDC5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47" r="9347"/>
          <a:stretch/>
        </p:blipFill>
        <p:spPr>
          <a:xfrm>
            <a:off x="7618582" y="0"/>
            <a:ext cx="4573418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ADCF850-BDA4-B144-837B-6A467ECB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1"/>
            <a:ext cx="6278217" cy="903642"/>
          </a:xfrm>
        </p:spPr>
        <p:txBody>
          <a:bodyPr/>
          <a:lstStyle/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Resources: 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96687B-06DF-D843-835B-5CF57613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79909"/>
            <a:ext cx="7153835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Basic Steps to Making a Science Video with a Smartphone 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  <a:hlinkClick r:id="rId4"/>
              </a:rPr>
              <a:t>https://www.youtube.com/watch?v=j7YIGEAwb_E&amp;t=177s</a:t>
            </a:r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r>
              <a:rPr lang="en-US" sz="1800" b="1" dirty="0"/>
              <a:t>The Complete Instagram Video Size Guide for 2021 (+6 Video Tools to Try) </a:t>
            </a:r>
            <a:br>
              <a:rPr lang="en-US" sz="1800" b="1" dirty="0"/>
            </a:br>
            <a:r>
              <a:rPr lang="en-US" sz="1800" dirty="0">
                <a:hlinkClick r:id="rId5"/>
              </a:rPr>
              <a:t>https://influencermarketinghub.com/instagram-video-size/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How do I post a video on Facebook?</a:t>
            </a:r>
            <a:br>
              <a:rPr lang="en-US" sz="1800" b="1" dirty="0"/>
            </a:br>
            <a:r>
              <a:rPr lang="en-US" sz="1800" dirty="0">
                <a:hlinkClick r:id="rId6"/>
              </a:rPr>
              <a:t>https://www.facebook.com/help/166707406722029/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94F0E8-762C-F74C-A79B-62D6262B8D94}"/>
              </a:ext>
            </a:extLst>
          </p:cNvPr>
          <p:cNvGrpSpPr/>
          <p:nvPr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BBAE8-A150-EB4E-9BE9-0CBC289F2FD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723C11E-781B-AC4F-92E2-EAC9C80A4A76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8B804F6-3649-F34B-8750-CBCD7CA96F11}"/>
              </a:ext>
            </a:extLst>
          </p:cNvPr>
          <p:cNvSpPr txBox="1"/>
          <p:nvPr/>
        </p:nvSpPr>
        <p:spPr>
          <a:xfrm>
            <a:off x="9162107" y="5899718"/>
            <a:ext cx="30298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Cameras with a tripod……</a:t>
            </a:r>
          </a:p>
        </p:txBody>
      </p:sp>
    </p:spTree>
    <p:extLst>
      <p:ext uri="{BB962C8B-B14F-4D97-AF65-F5344CB8AC3E}">
        <p14:creationId xmlns:p14="http://schemas.microsoft.com/office/powerpoint/2010/main" val="102570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0" y="208765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Tutorial? (in Education)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1282490"/>
            <a:ext cx="11072853" cy="38436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A method of transferring knowledge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Can be used as a part of the learning process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Tends to be more interactive and specific than a lecture, notes, or a book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Usually depends on an example of an activity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Supplies the information needed to complete a certain task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04" y="1372590"/>
            <a:ext cx="4820842" cy="4206074"/>
          </a:xfrm>
        </p:spPr>
        <p:txBody>
          <a:bodyPr>
            <a:normAutofit/>
          </a:bodyPr>
          <a:lstStyle/>
          <a:p>
            <a:r>
              <a:rPr lang="en-US" sz="1800" dirty="0"/>
              <a:t>Easy to follow </a:t>
            </a:r>
          </a:p>
          <a:p>
            <a:r>
              <a:rPr lang="en-US" sz="1800" dirty="0"/>
              <a:t>Think long-from technical narrative</a:t>
            </a:r>
          </a:p>
          <a:p>
            <a:r>
              <a:rPr lang="en-US" sz="1800" dirty="0"/>
              <a:t>Combination of words and images</a:t>
            </a:r>
          </a:p>
          <a:p>
            <a:r>
              <a:rPr lang="en-US" sz="1800" dirty="0"/>
              <a:t>Each step is represented by an image to provide some visual clarity</a:t>
            </a:r>
          </a:p>
          <a:p>
            <a:r>
              <a:rPr lang="en-US" sz="1800" dirty="0"/>
              <a:t>Clear and concise to avoid confusion</a:t>
            </a:r>
          </a:p>
          <a:p>
            <a:r>
              <a:rPr lang="en-US" sz="1800" dirty="0"/>
              <a:t>Organized detailed directions to complete a task</a:t>
            </a:r>
          </a:p>
          <a:p>
            <a:r>
              <a:rPr lang="en-US" sz="1800" dirty="0"/>
              <a:t>Broken down into small steps</a:t>
            </a:r>
          </a:p>
          <a:p>
            <a:r>
              <a:rPr lang="en-US" sz="1800" dirty="0"/>
              <a:t>Often has a FAQ 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1FCEC0-A38F-0C4B-BF49-8FAEEA184A34}"/>
              </a:ext>
            </a:extLst>
          </p:cNvPr>
          <p:cNvSpPr txBox="1">
            <a:spLocks/>
          </p:cNvSpPr>
          <p:nvPr/>
        </p:nvSpPr>
        <p:spPr>
          <a:xfrm>
            <a:off x="5958673" y="1362664"/>
            <a:ext cx="4672483" cy="384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Recorded (live action) technical narrative  or Converted </a:t>
            </a:r>
            <a:r>
              <a:rPr lang="en-US" sz="1800" dirty="0" err="1"/>
              <a:t>Powerpoint</a:t>
            </a:r>
            <a:endParaRPr lang="en-US" sz="1800" dirty="0"/>
          </a:p>
          <a:p>
            <a:r>
              <a:rPr lang="en-US" sz="1800" dirty="0"/>
              <a:t>Can use written text in places</a:t>
            </a:r>
          </a:p>
          <a:p>
            <a:r>
              <a:rPr lang="en-US" sz="1800" dirty="0"/>
              <a:t>Each step is carried out </a:t>
            </a:r>
          </a:p>
          <a:p>
            <a:r>
              <a:rPr lang="en-US" sz="1800" dirty="0"/>
              <a:t>Depending on the type of tutorial you might have to employ “cooking show techniques”</a:t>
            </a:r>
          </a:p>
          <a:p>
            <a:r>
              <a:rPr lang="en-US" sz="1800" dirty="0"/>
              <a:t>Inform, instruct, challenge, engage and invoke</a:t>
            </a:r>
          </a:p>
          <a:p>
            <a:r>
              <a:rPr lang="en-US" sz="1800" dirty="0"/>
              <a:t>Supplemental to a class lecture or written material (notes)</a:t>
            </a:r>
          </a:p>
          <a:p>
            <a:r>
              <a:rPr lang="en-US" sz="1800" dirty="0"/>
              <a:t>Keep them short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2866DB-E237-064E-85E7-90142874DAF8}"/>
              </a:ext>
            </a:extLst>
          </p:cNvPr>
          <p:cNvSpPr txBox="1">
            <a:spLocks/>
          </p:cNvSpPr>
          <p:nvPr/>
        </p:nvSpPr>
        <p:spPr>
          <a:xfrm>
            <a:off x="536049" y="0"/>
            <a:ext cx="110728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Tutorials can be written or video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389BF-7E99-7149-BA6F-8E060F9CC131}"/>
              </a:ext>
            </a:extLst>
          </p:cNvPr>
          <p:cNvSpPr txBox="1"/>
          <p:nvPr/>
        </p:nvSpPr>
        <p:spPr>
          <a:xfrm>
            <a:off x="975633" y="911749"/>
            <a:ext cx="34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Written Tutorials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F715B-3886-2449-9741-D6FB1ED2C577}"/>
              </a:ext>
            </a:extLst>
          </p:cNvPr>
          <p:cNvSpPr txBox="1"/>
          <p:nvPr/>
        </p:nvSpPr>
        <p:spPr>
          <a:xfrm>
            <a:off x="6143680" y="911750"/>
            <a:ext cx="34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Video Tutorials</a:t>
            </a:r>
          </a:p>
        </p:txBody>
      </p:sp>
    </p:spTree>
    <p:extLst>
      <p:ext uri="{BB962C8B-B14F-4D97-AF65-F5344CB8AC3E}">
        <p14:creationId xmlns:p14="http://schemas.microsoft.com/office/powerpoint/2010/main" val="23663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83" y="4528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create a tutorial?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3" y="1559148"/>
            <a:ext cx="11072853" cy="384365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People on various platforms (</a:t>
            </a:r>
            <a:r>
              <a:rPr lang="en-US" sz="3200" dirty="0" err="1"/>
              <a:t>Youtube</a:t>
            </a:r>
            <a:r>
              <a:rPr lang="en-US" sz="3200" dirty="0"/>
              <a:t>, </a:t>
            </a:r>
            <a:r>
              <a:rPr lang="en-US" sz="3200" dirty="0" err="1"/>
              <a:t>TikTok</a:t>
            </a:r>
            <a:r>
              <a:rPr lang="en-US" sz="3200" dirty="0"/>
              <a:t>, even Facebook) are looking for How To Type Videos….In fact up to 30% of people searching on </a:t>
            </a:r>
            <a:r>
              <a:rPr lang="en-US" sz="3200" dirty="0" err="1"/>
              <a:t>Youtube</a:t>
            </a:r>
            <a:r>
              <a:rPr lang="en-US" sz="3200" dirty="0"/>
              <a:t> are looking for How To videos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https://truefocusmedia.com/5-reasons-why-you-should-be-creating-how-to-videos/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It is a way for you to connect with the public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It is a way to get a message out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Increases public literacy about your topic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53B8C-E5C5-DC4A-AC4C-2A4CF866B6B0}"/>
              </a:ext>
            </a:extLst>
          </p:cNvPr>
          <p:cNvSpPr txBox="1"/>
          <p:nvPr/>
        </p:nvSpPr>
        <p:spPr>
          <a:xfrm>
            <a:off x="3567166" y="1012954"/>
            <a:ext cx="722476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many of you have googled how to …..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Cook a dish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thaw a turkey for a holiday meal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use something on your phone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use a smartwatch 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do a statistical analysis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fix your printer or computer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Lose those last 5lbs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Change a flat tire</a:t>
            </a:r>
          </a:p>
        </p:txBody>
      </p:sp>
    </p:spTree>
    <p:extLst>
      <p:ext uri="{BB962C8B-B14F-4D97-AF65-F5344CB8AC3E}">
        <p14:creationId xmlns:p14="http://schemas.microsoft.com/office/powerpoint/2010/main" val="10886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9" y="146225"/>
            <a:ext cx="11072853" cy="5096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Written Tutorials (found online)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97" y="981040"/>
            <a:ext cx="4869962" cy="3843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r>
              <a:rPr lang="en-US" sz="2000" dirty="0">
                <a:hlinkClick r:id="rId2"/>
              </a:rPr>
              <a:t>https://www.wikihow.com/Write-a-Tutorial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Crafting example </a:t>
            </a:r>
            <a:r>
              <a:rPr lang="en-US" sz="2000" dirty="0">
                <a:hlinkClick r:id="rId3"/>
              </a:rPr>
              <a:t>https://blog.milllanestudio.com/2013/05/jewellery-know-how-eye-pin-loops-glue.html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D0D66-23B0-A14B-AED9-680C3B834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951" y="757562"/>
            <a:ext cx="7084829" cy="51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208765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Video Tutorials (not all science related)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3895-7349-C24A-87F7-452D98D0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https://www.youtube.com/watch?v=MeqnsnYz2Ks&amp;t=23s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UGA Rutherford Hall Compost Tumbler Tutorial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https://www.youtube.com/watch?v=LVK8qsfHrRs&amp;t=88s</a:t>
            </a:r>
            <a:endParaRPr lang="en-US" dirty="0"/>
          </a:p>
          <a:p>
            <a:r>
              <a:rPr lang="en-US" b="1" dirty="0"/>
              <a:t>How to grow Lychee plant from seeds - how to germinate Lychee seeds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https://www.youtube.com/watch?v=QqjoYwSMYvk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How to Paint a Cow in </a:t>
            </a:r>
            <a:r>
              <a:rPr lang="en-US" b="1" dirty="0" err="1"/>
              <a:t>Watercolour</a:t>
            </a:r>
            <a:r>
              <a:rPr lang="en-US" b="1" dirty="0"/>
              <a:t> - A step-by-step guide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-105614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Video Tutorials (educators)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53" y="970990"/>
            <a:ext cx="9974525" cy="50881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 Saves money and resources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Video is flexible (you can customize it)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Engagement with learner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Increased information retention*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Learners develop trust after understanding the steps involved in a service or process.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You can train on-demand (Don’t have to wait for special training workshops for new employees, students,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Increase your audience reach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Video can be used anytime, anywhere, they can be very accessible, shared easily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Can boost work productivity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00044-A2B0-3F49-BF65-FF3537ED8B91}"/>
              </a:ext>
            </a:extLst>
          </p:cNvPr>
          <p:cNvSpPr txBox="1"/>
          <p:nvPr/>
        </p:nvSpPr>
        <p:spPr>
          <a:xfrm>
            <a:off x="931189" y="2824394"/>
            <a:ext cx="976705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study shows (by Forrester research </a:t>
            </a:r>
            <a:r>
              <a:rPr lang="en-US" sz="1200" dirty="0">
                <a:hlinkClick r:id="rId3"/>
              </a:rPr>
              <a:t>https://www.panopto.com/blog/5-facts-you-can-use-to-make-the-case-for-video-in-your-learning-development-organization/</a:t>
            </a:r>
            <a:endParaRPr lang="en-US" sz="12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+75% employees are more likely to watch a video than read 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 employee forgets 65% of material in a standard training after 7 days, after six months they have forgotten 90%.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video can improve people’s ability to remember concepts and details.  </a:t>
            </a:r>
          </a:p>
        </p:txBody>
      </p:sp>
    </p:spTree>
    <p:extLst>
      <p:ext uri="{BB962C8B-B14F-4D97-AF65-F5344CB8AC3E}">
        <p14:creationId xmlns:p14="http://schemas.microsoft.com/office/powerpoint/2010/main" val="30131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73" y="208765"/>
            <a:ext cx="1123436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to Consider….The Who, Why, What, How, </a:t>
            </a:r>
            <a:r>
              <a:rPr lang="en-US" sz="4000" b="1" dirty="0" err="1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4000" b="1" dirty="0">
              <a:solidFill>
                <a:srgbClr val="BA0C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80" y="1262393"/>
            <a:ext cx="11072853" cy="384365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Identify the learning goals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Have a plan (storyboarding)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Tell a story (beginning, middle and end)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Know your audience (school age, college age, adults, newbies to the subject or experts)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Be sure to tie things together…..think full circle.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Video length, short and sweet, humans have short attention spans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Start simple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What platform will you use to upload the video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20CB9E-3127-7642-BF01-E5F3149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67" y="30286"/>
            <a:ext cx="11072853" cy="1325563"/>
          </a:xfrm>
        </p:spPr>
        <p:txBody>
          <a:bodyPr/>
          <a:lstStyle/>
          <a:p>
            <a:r>
              <a:rPr lang="en-US" b="1" dirty="0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</a:t>
            </a:r>
            <a:r>
              <a:rPr lang="en-US" b="1" dirty="0" err="1">
                <a:solidFill>
                  <a:srgbClr val="BA0C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StoryBoard</a:t>
            </a:r>
            <a:endParaRPr lang="en-US" b="1" dirty="0">
              <a:solidFill>
                <a:srgbClr val="BA0C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1CC68-7D93-D243-9FE8-C2F88AD0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3" y="1011185"/>
            <a:ext cx="11072853" cy="38436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A tool for sketching out how a video will unfold, shot by shot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Looks like a comic strip, each square represents a single shot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Includes scene layout, materials needed, people involved in scene, the script, any text or graphics that appear on screen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FED59-63CC-F84C-B432-85C0FD99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29" y="5975034"/>
            <a:ext cx="2696804" cy="674201"/>
          </a:xfrm>
          <a:prstGeom prst="rect">
            <a:avLst/>
          </a:prstGeom>
        </p:spPr>
      </p:pic>
      <p:pic>
        <p:nvPicPr>
          <p:cNvPr id="1032" name="Picture 8" descr="Storyboard example. The first frame shows a woman sitting behind a desk. She second frame shows her behind the desk and speaking. The third frame shows her in close-up and speaking.">
            <a:extLst>
              <a:ext uri="{FF2B5EF4-FFF2-40B4-BE49-F238E27FC236}">
                <a16:creationId xmlns:a16="http://schemas.microsoft.com/office/drawing/2014/main" id="{E6114230-10B1-894F-83DC-0B9C2394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39" y="3279168"/>
            <a:ext cx="6265985" cy="22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1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1770</Words>
  <Application>Microsoft Macintosh PowerPoint</Application>
  <PresentationFormat>Widescreen</PresentationFormat>
  <Paragraphs>210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Oswald Medium</vt:lpstr>
      <vt:lpstr>Trade Gothic LT Std Cn</vt:lpstr>
      <vt:lpstr>Wingdings</vt:lpstr>
      <vt:lpstr>Office Theme</vt:lpstr>
      <vt:lpstr>Creating Tutorials</vt:lpstr>
      <vt:lpstr>What is a Tutorial? (in Education)</vt:lpstr>
      <vt:lpstr>PowerPoint Presentation</vt:lpstr>
      <vt:lpstr>Why create a tutorial?</vt:lpstr>
      <vt:lpstr>Examples of Written Tutorials (found online)</vt:lpstr>
      <vt:lpstr>Examples of Video Tutorials (not all science related)</vt:lpstr>
      <vt:lpstr>Benefits of Video Tutorials (educators)</vt:lpstr>
      <vt:lpstr>Things to Consider….The Who, Why, What, How, etc</vt:lpstr>
      <vt:lpstr>What is a StoryBoard</vt:lpstr>
      <vt:lpstr>PowerPoint Presentation</vt:lpstr>
      <vt:lpstr>Steps for Creating a Storyboard</vt:lpstr>
      <vt:lpstr>Where can you post your video</vt:lpstr>
      <vt:lpstr>Supported Video Formats for Media Platforms</vt:lpstr>
      <vt:lpstr>Equipment</vt:lpstr>
      <vt:lpstr>What is a Tutorial? (in Education)</vt:lpstr>
      <vt:lpstr>How to Upload to YouTube:  </vt:lpstr>
      <vt:lpstr>Resources: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Megan McCoy</dc:creator>
  <cp:lastModifiedBy>Microsoft Office User</cp:lastModifiedBy>
  <cp:revision>56</cp:revision>
  <dcterms:created xsi:type="dcterms:W3CDTF">2021-04-26T20:13:17Z</dcterms:created>
  <dcterms:modified xsi:type="dcterms:W3CDTF">2021-08-09T19:12:04Z</dcterms:modified>
</cp:coreProperties>
</file>