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755" r:id="rId2"/>
    <p:sldId id="258" r:id="rId3"/>
    <p:sldId id="885" r:id="rId4"/>
    <p:sldId id="883" r:id="rId5"/>
    <p:sldId id="887" r:id="rId6"/>
    <p:sldId id="884" r:id="rId7"/>
    <p:sldId id="888" r:id="rId8"/>
    <p:sldId id="759" r:id="rId9"/>
    <p:sldId id="886" r:id="rId10"/>
    <p:sldId id="267" r:id="rId11"/>
    <p:sldId id="889"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ilani Sumabat" initials="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9CC"/>
    <a:srgbClr val="005C3F"/>
    <a:srgbClr val="A92DF3"/>
    <a:srgbClr val="800080"/>
    <a:srgbClr val="FF00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2"/>
    <p:restoredTop sz="66058"/>
  </p:normalViewPr>
  <p:slideViewPr>
    <p:cSldViewPr snapToGrid="0" snapToObjects="1">
      <p:cViewPr varScale="1">
        <p:scale>
          <a:sx n="101" d="100"/>
          <a:sy n="101" d="100"/>
        </p:scale>
        <p:origin x="2160" y="7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62D553-8264-B046-A726-162421BCEAC0}" type="datetimeFigureOut">
              <a:rPr lang="en-US" smtClean="0"/>
              <a:t>2/28/2022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BFC9DF-6BE4-6145-9780-0FCD37A785E0}" type="slidenum">
              <a:rPr lang="en-US" smtClean="0"/>
              <a:t>‹#›</a:t>
            </a:fld>
            <a:endParaRPr lang="en-US"/>
          </a:p>
        </p:txBody>
      </p:sp>
    </p:spTree>
    <p:extLst>
      <p:ext uri="{BB962C8B-B14F-4D97-AF65-F5344CB8AC3E}">
        <p14:creationId xmlns:p14="http://schemas.microsoft.com/office/powerpoint/2010/main" val="28050395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pmc/articles/PMC3458418/#R7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ncbi.nlm.nih.gov/pmc/articles/PMC3458418/#R306" TargetMode="External"/><Relationship Id="rId3" Type="http://schemas.openxmlformats.org/officeDocument/2006/relationships/hyperlink" Target="https://www.ncbi.nlm.nih.gov/pmc/articles/PMC3458418/#R185" TargetMode="External"/><Relationship Id="rId7" Type="http://schemas.openxmlformats.org/officeDocument/2006/relationships/hyperlink" Target="https://www.ncbi.nlm.nih.gov/pmc/articles/PMC3458418/#R220"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ncbi.nlm.nih.gov/pmc/articles/PMC3458418/#R126" TargetMode="External"/><Relationship Id="rId5" Type="http://schemas.openxmlformats.org/officeDocument/2006/relationships/hyperlink" Target="https://www.ncbi.nlm.nih.gov/pmc/articles/PMC3458418/#R151" TargetMode="External"/><Relationship Id="rId4" Type="http://schemas.openxmlformats.org/officeDocument/2006/relationships/hyperlink" Target="https://www.ncbi.nlm.nih.gov/pmc/articles/PMC3458418/#R21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Arial" charset="0"/>
              <a:ea typeface="ＭＳ Ｐゴシック" charset="0"/>
              <a:cs typeface="ＭＳ Ｐゴシック" charset="0"/>
            </a:endParaRPr>
          </a:p>
        </p:txBody>
      </p:sp>
      <p:sp>
        <p:nvSpPr>
          <p:cNvPr id="163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EF21B3-1AF1-E543-B98E-16C158296A18}" type="slidenum">
              <a:rPr lang="en-US" sz="1200"/>
              <a:pPr eaLnBrk="1" hangingPunct="1"/>
              <a:t>1</a:t>
            </a:fld>
            <a:endParaRPr lang="en-US" sz="1200"/>
          </a:p>
        </p:txBody>
      </p:sp>
    </p:spTree>
    <p:extLst>
      <p:ext uri="{BB962C8B-B14F-4D97-AF65-F5344CB8AC3E}">
        <p14:creationId xmlns:p14="http://schemas.microsoft.com/office/powerpoint/2010/main" val="342122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Ornamental and houseplant</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a-c. Dieffenbachia </a:t>
            </a:r>
            <a:r>
              <a:rPr lang="en-US" sz="1200" b="0" kern="1200" dirty="0" err="1">
                <a:solidFill>
                  <a:schemeClr val="tx1"/>
                </a:solidFill>
                <a:effectLst/>
                <a:latin typeface="+mn-lt"/>
                <a:ea typeface="+mn-ea"/>
                <a:cs typeface="+mn-cs"/>
              </a:rPr>
              <a:t>seguine</a:t>
            </a:r>
            <a:r>
              <a:rPr lang="en-US" sz="1200" b="0" kern="1200" dirty="0">
                <a:solidFill>
                  <a:schemeClr val="tx1"/>
                </a:solidFill>
                <a:effectLst/>
                <a:latin typeface="+mn-lt"/>
                <a:ea typeface="+mn-ea"/>
                <a:cs typeface="+mn-cs"/>
              </a:rPr>
              <a:t> showing leaf spot starting from the edges. d. Perithecium of </a:t>
            </a:r>
            <a:r>
              <a:rPr lang="en-US" sz="1200" b="0" kern="1200" dirty="0" err="1">
                <a:solidFill>
                  <a:schemeClr val="tx1"/>
                </a:solidFill>
                <a:effectLst/>
                <a:latin typeface="+mn-lt"/>
                <a:ea typeface="+mn-ea"/>
                <a:cs typeface="+mn-cs"/>
              </a:rPr>
              <a:t>Glomerella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cingulata</a:t>
            </a:r>
            <a:r>
              <a:rPr lang="en-US" sz="1200" b="0" kern="1200" dirty="0">
                <a:solidFill>
                  <a:schemeClr val="tx1"/>
                </a:solidFill>
                <a:effectLst/>
                <a:latin typeface="+mn-lt"/>
                <a:ea typeface="+mn-ea"/>
                <a:cs typeface="+mn-cs"/>
              </a:rPr>
              <a:t> showing </a:t>
            </a:r>
            <a:r>
              <a:rPr lang="en-US" sz="1200" b="0" kern="1200" dirty="0" err="1">
                <a:solidFill>
                  <a:schemeClr val="tx1"/>
                </a:solidFill>
                <a:effectLst/>
                <a:latin typeface="+mn-lt"/>
                <a:ea typeface="+mn-ea"/>
                <a:cs typeface="+mn-cs"/>
              </a:rPr>
              <a:t>ostiolar</a:t>
            </a:r>
            <a:r>
              <a:rPr lang="en-US" sz="1200" b="0" kern="1200" dirty="0">
                <a:solidFill>
                  <a:schemeClr val="tx1"/>
                </a:solidFill>
                <a:effectLst/>
                <a:latin typeface="+mn-lt"/>
                <a:ea typeface="+mn-ea"/>
                <a:cs typeface="+mn-cs"/>
              </a:rPr>
              <a:t> opening (o, arrow). e. Hymenium seen from lateral fissure of Perithecia of G. </a:t>
            </a:r>
            <a:r>
              <a:rPr lang="en-US" sz="1200" b="0" kern="1200" dirty="0" err="1">
                <a:solidFill>
                  <a:schemeClr val="tx1"/>
                </a:solidFill>
                <a:effectLst/>
                <a:latin typeface="+mn-lt"/>
                <a:ea typeface="+mn-ea"/>
                <a:cs typeface="+mn-cs"/>
              </a:rPr>
              <a:t>cingulata</a:t>
            </a:r>
            <a:r>
              <a:rPr lang="en-US" sz="1200" b="0" kern="1200" dirty="0">
                <a:solidFill>
                  <a:schemeClr val="tx1"/>
                </a:solidFill>
                <a:effectLst/>
                <a:latin typeface="+mn-lt"/>
                <a:ea typeface="+mn-ea"/>
                <a:cs typeface="+mn-cs"/>
              </a:rPr>
              <a:t>. f. Young ascus colored with cotton blue. g. Mature ascus. h. Ascospores. </a:t>
            </a:r>
            <a:r>
              <a:rPr lang="en-US" sz="1200" b="0" kern="1200" dirty="0" err="1">
                <a:solidFill>
                  <a:schemeClr val="tx1"/>
                </a:solidFill>
                <a:effectLst/>
                <a:latin typeface="+mn-lt"/>
                <a:ea typeface="+mn-ea"/>
                <a:cs typeface="+mn-cs"/>
              </a:rPr>
              <a:t>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Acervular</a:t>
            </a:r>
            <a:r>
              <a:rPr lang="en-US" sz="1200" b="0" kern="1200" dirty="0">
                <a:solidFill>
                  <a:schemeClr val="tx1"/>
                </a:solidFill>
                <a:effectLst/>
                <a:latin typeface="+mn-lt"/>
                <a:ea typeface="+mn-ea"/>
                <a:cs typeface="+mn-cs"/>
              </a:rPr>
              <a:t> conidioma of anamorph (Colletotrichum </a:t>
            </a:r>
            <a:r>
              <a:rPr lang="en-US" sz="1200" b="0" kern="1200" dirty="0" err="1">
                <a:solidFill>
                  <a:schemeClr val="tx1"/>
                </a:solidFill>
                <a:effectLst/>
                <a:latin typeface="+mn-lt"/>
                <a:ea typeface="+mn-ea"/>
                <a:cs typeface="+mn-cs"/>
              </a:rPr>
              <a:t>gloeosporioides</a:t>
            </a:r>
            <a:r>
              <a:rPr lang="en-US" sz="1200" b="0" kern="1200" dirty="0">
                <a:solidFill>
                  <a:schemeClr val="tx1"/>
                </a:solidFill>
                <a:effectLst/>
                <a:latin typeface="+mn-lt"/>
                <a:ea typeface="+mn-ea"/>
                <a:cs typeface="+mn-cs"/>
              </a:rPr>
              <a:t>) showing straight or flexuous setae. j. Conidia. Bars: d, </a:t>
            </a:r>
            <a:r>
              <a:rPr lang="en-US" sz="1200" b="0" kern="1200" dirty="0" err="1">
                <a:solidFill>
                  <a:schemeClr val="tx1"/>
                </a:solidFill>
                <a:effectLst/>
                <a:latin typeface="+mn-lt"/>
                <a:ea typeface="+mn-ea"/>
                <a:cs typeface="+mn-cs"/>
              </a:rPr>
              <a:t>i</a:t>
            </a:r>
            <a:r>
              <a:rPr lang="en-US" sz="1200" b="0" kern="1200" dirty="0">
                <a:solidFill>
                  <a:schemeClr val="tx1"/>
                </a:solidFill>
                <a:effectLst/>
                <a:latin typeface="+mn-lt"/>
                <a:ea typeface="+mn-ea"/>
                <a:cs typeface="+mn-cs"/>
              </a:rPr>
              <a:t> = 50 µm; e = 100 µm; f, h = 5 µm; g, j = 10 µm. Photos: M.E. </a:t>
            </a:r>
            <a:r>
              <a:rPr lang="en-US" sz="1200" b="0" kern="1200" dirty="0" err="1">
                <a:solidFill>
                  <a:schemeClr val="tx1"/>
                </a:solidFill>
                <a:effectLst/>
                <a:latin typeface="+mn-lt"/>
                <a:ea typeface="+mn-ea"/>
                <a:cs typeface="+mn-cs"/>
              </a:rPr>
              <a:t>Caliman</a:t>
            </a:r>
            <a:r>
              <a:rPr lang="en-US" sz="1200" b="0" kern="1200" dirty="0">
                <a:solidFill>
                  <a:schemeClr val="tx1"/>
                </a:solidFill>
                <a:effectLst/>
                <a:latin typeface="+mn-lt"/>
                <a:ea typeface="+mn-ea"/>
                <a:cs typeface="+mn-cs"/>
              </a:rPr>
              <a:t> and </a:t>
            </a:r>
            <a:r>
              <a:rPr lang="en-US" sz="1200" b="0" kern="1200" dirty="0" err="1">
                <a:solidFill>
                  <a:schemeClr val="tx1"/>
                </a:solidFill>
                <a:effectLst/>
                <a:latin typeface="+mn-lt"/>
                <a:ea typeface="+mn-ea"/>
                <a:cs typeface="+mn-cs"/>
              </a:rPr>
              <a:t>Jad</a:t>
            </a:r>
            <a:r>
              <a:rPr lang="en-US" sz="1200" b="0" kern="1200" dirty="0">
                <a:solidFill>
                  <a:schemeClr val="tx1"/>
                </a:solidFill>
                <a:effectLst/>
                <a:latin typeface="+mn-lt"/>
                <a:ea typeface="+mn-ea"/>
                <a:cs typeface="+mn-cs"/>
              </a:rPr>
              <a:t>. Pereira.</a:t>
            </a:r>
          </a:p>
          <a:p>
            <a:r>
              <a:rPr lang="en-US" dirty="0">
                <a:effectLst/>
              </a:rPr>
              <a:t/>
            </a:r>
            <a:br>
              <a:rPr lang="en-US" dirty="0">
                <a:effectLst/>
              </a:rPr>
            </a:b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71BFC9DF-6BE4-6145-9780-0FCD37A785E0}" type="slidenum">
              <a:rPr lang="en-US" smtClean="0"/>
              <a:t>11</a:t>
            </a:fld>
            <a:endParaRPr lang="en-US"/>
          </a:p>
        </p:txBody>
      </p:sp>
    </p:spTree>
    <p:extLst>
      <p:ext uri="{BB962C8B-B14F-4D97-AF65-F5344CB8AC3E}">
        <p14:creationId xmlns:p14="http://schemas.microsoft.com/office/powerpoint/2010/main" val="12209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
        <p:nvSpPr>
          <p:cNvPr id="2" name="Notes Placeholder 1">
            <a:extLst>
              <a:ext uri="{FF2B5EF4-FFF2-40B4-BE49-F238E27FC236}">
                <a16:creationId xmlns:a16="http://schemas.microsoft.com/office/drawing/2014/main" xmlns="" id="{43DDAA79-CB74-7B4C-B85C-B225255C8961}"/>
              </a:ext>
            </a:extLst>
          </p:cNvPr>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lphaUcPeriod"/>
              <a:tabLst/>
              <a:defRPr/>
            </a:pPr>
            <a:r>
              <a:rPr lang="en-US" dirty="0">
                <a:latin typeface="Calibri" panose="020F0502020204030204" pitchFamily="34" charset="0"/>
                <a:cs typeface="Calibri" panose="020F0502020204030204" pitchFamily="34" charset="0"/>
              </a:rPr>
              <a:t>Anthracnose – dark lesions with salmon colored to white mucilaginous masses of spores on foliage fruits and stems</a:t>
            </a:r>
          </a:p>
          <a:p>
            <a:pPr marL="228600" marR="0" lvl="0" indent="-228600" algn="l" defTabSz="457200" rtl="0" eaLnBrk="1" fontAlgn="auto" latinLnBrk="0" hangingPunct="1">
              <a:lnSpc>
                <a:spcPct val="100000"/>
              </a:lnSpc>
              <a:spcBef>
                <a:spcPts val="0"/>
              </a:spcBef>
              <a:spcAft>
                <a:spcPts val="0"/>
              </a:spcAft>
              <a:buClrTx/>
              <a:buSzTx/>
              <a:buFontTx/>
              <a:buAutoNum type="alphaUcPeriod"/>
              <a:tabLst/>
              <a:defRPr/>
            </a:pPr>
            <a:endParaRPr lang="en-US" dirty="0">
              <a:latin typeface="Calibri" panose="020F0502020204030204" pitchFamily="34" charset="0"/>
              <a:cs typeface="Calibri" panose="020F050202020403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lphaUcPeriod"/>
              <a:tabLst/>
              <a:defRPr/>
            </a:pPr>
            <a:r>
              <a:rPr lang="en-US" dirty="0">
                <a:latin typeface="Calibri" panose="020F0502020204030204" pitchFamily="34" charset="0"/>
                <a:cs typeface="Calibri" panose="020F0502020204030204" pitchFamily="34" charset="0"/>
              </a:rPr>
              <a:t>Species complex – morphologically indistinguishable, genetically distinct (DNA sequencing). Usually Doesn’t matter from a practical purpose, </a:t>
            </a:r>
            <a:r>
              <a:rPr lang="en-US" dirty="0" err="1">
                <a:latin typeface="Calibri" panose="020F0502020204030204" pitchFamily="34" charset="0"/>
                <a:cs typeface="Calibri" panose="020F0502020204030204" pitchFamily="34" charset="0"/>
              </a:rPr>
              <a:t>akthough</a:t>
            </a:r>
            <a:r>
              <a:rPr lang="en-US" dirty="0">
                <a:latin typeface="Calibri" panose="020F0502020204030204" pitchFamily="34" charset="0"/>
                <a:cs typeface="Calibri" panose="020F0502020204030204" pitchFamily="34" charset="0"/>
              </a:rPr>
              <a:t> differ evolutionarily (fungicide resistance)</a:t>
            </a:r>
          </a:p>
          <a:p>
            <a:pPr marL="228600" marR="0" lvl="0" indent="-228600" algn="l" defTabSz="457200" rtl="0" eaLnBrk="1" fontAlgn="auto" latinLnBrk="0" hangingPunct="1">
              <a:lnSpc>
                <a:spcPct val="100000"/>
              </a:lnSpc>
              <a:spcBef>
                <a:spcPts val="0"/>
              </a:spcBef>
              <a:spcAft>
                <a:spcPts val="0"/>
              </a:spcAft>
              <a:buClrTx/>
              <a:buSzTx/>
              <a:buFontTx/>
              <a:buAutoNum type="alphaUcPeriod"/>
              <a:tabLst/>
              <a:defRPr/>
            </a:pPr>
            <a:r>
              <a:rPr lang="en-US" dirty="0">
                <a:latin typeface="Calibri" panose="020F0502020204030204" pitchFamily="34" charset="0"/>
                <a:cs typeface="Calibri" panose="020F0502020204030204" pitchFamily="34" charset="0"/>
              </a:rPr>
              <a:t>Anthracnose on strawberry fruit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nymphaeae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acutatum</a:t>
            </a:r>
            <a:r>
              <a:rPr lang="en-US" dirty="0">
                <a:latin typeface="Calibri" panose="020F0502020204030204" pitchFamily="34" charset="0"/>
                <a:cs typeface="Calibri" panose="020F0502020204030204" pitchFamily="34" charset="0"/>
              </a:rPr>
              <a:t> clade). B. Leaf spot of </a:t>
            </a:r>
            <a:r>
              <a:rPr lang="en-US" i="1" dirty="0" err="1">
                <a:latin typeface="Calibri" panose="020F0502020204030204" pitchFamily="34" charset="0"/>
                <a:cs typeface="Calibri" panose="020F0502020204030204" pitchFamily="34" charset="0"/>
              </a:rPr>
              <a:t>Brachyglottis</a:t>
            </a:r>
            <a:r>
              <a:rPr lang="en-US" i="1" dirty="0">
                <a:latin typeface="Calibri" panose="020F0502020204030204" pitchFamily="34" charset="0"/>
                <a:cs typeface="Calibri" panose="020F0502020204030204" pitchFamily="34" charset="0"/>
              </a:rPr>
              <a:t> </a:t>
            </a:r>
            <a:r>
              <a:rPr lang="en-US" i="1" dirty="0" err="1">
                <a:latin typeface="Calibri" panose="020F0502020204030204" pitchFamily="34" charset="0"/>
                <a:cs typeface="Calibri" panose="020F0502020204030204" pitchFamily="34" charset="0"/>
              </a:rPr>
              <a:t>repanda</a:t>
            </a:r>
            <a:r>
              <a:rPr lang="en-US" dirty="0">
                <a:latin typeface="Calibri" panose="020F0502020204030204" pitchFamily="34" charset="0"/>
                <a:cs typeface="Calibri" panose="020F0502020204030204" pitchFamily="34" charset="0"/>
              </a:rPr>
              <a:t>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beeveri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boninense</a:t>
            </a:r>
            <a:r>
              <a:rPr lang="en-US" dirty="0">
                <a:latin typeface="Calibri" panose="020F0502020204030204" pitchFamily="34" charset="0"/>
                <a:cs typeface="Calibri" panose="020F0502020204030204" pitchFamily="34" charset="0"/>
              </a:rPr>
              <a:t> clade). C. Anthracnose symptoms on leaves of </a:t>
            </a:r>
            <a:r>
              <a:rPr lang="en-US" i="1" dirty="0" err="1">
                <a:latin typeface="Calibri" panose="020F0502020204030204" pitchFamily="34" charset="0"/>
                <a:cs typeface="Calibri" panose="020F0502020204030204" pitchFamily="34" charset="0"/>
              </a:rPr>
              <a:t>Tecomanthe</a:t>
            </a:r>
            <a:r>
              <a:rPr lang="en-US" i="1" dirty="0">
                <a:latin typeface="Calibri" panose="020F0502020204030204" pitchFamily="34" charset="0"/>
                <a:cs typeface="Calibri" panose="020F0502020204030204" pitchFamily="34" charset="0"/>
              </a:rPr>
              <a:t> speciosa</a:t>
            </a:r>
            <a:r>
              <a:rPr lang="en-US" dirty="0">
                <a:latin typeface="Calibri" panose="020F0502020204030204" pitchFamily="34" charset="0"/>
                <a:cs typeface="Calibri" panose="020F0502020204030204" pitchFamily="34" charset="0"/>
              </a:rPr>
              <a:t>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boninense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agg</a:t>
            </a:r>
            <a:r>
              <a:rPr lang="en-US" dirty="0">
                <a:latin typeface="Calibri" panose="020F0502020204030204" pitchFamily="34" charset="0"/>
                <a:cs typeface="Calibri" panose="020F0502020204030204" pitchFamily="34" charset="0"/>
              </a:rPr>
              <a:t>. D. Anthracnose of onion bulb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circinans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dematium</a:t>
            </a:r>
            <a:r>
              <a:rPr lang="en-US" dirty="0">
                <a:latin typeface="Calibri" panose="020F0502020204030204" pitchFamily="34" charset="0"/>
                <a:cs typeface="Calibri" panose="020F0502020204030204" pitchFamily="34" charset="0"/>
              </a:rPr>
              <a:t> clade). E. Anthracnose of banana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musae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gloeosporioides</a:t>
            </a:r>
            <a:r>
              <a:rPr lang="en-US" dirty="0">
                <a:latin typeface="Calibri" panose="020F0502020204030204" pitchFamily="34" charset="0"/>
                <a:cs typeface="Calibri" panose="020F0502020204030204" pitchFamily="34" charset="0"/>
              </a:rPr>
              <a:t> clade). F. Coffee berry disease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kahawae</a:t>
            </a:r>
            <a:r>
              <a:rPr lang="en-US" dirty="0">
                <a:latin typeface="Calibri" panose="020F0502020204030204" pitchFamily="34" charset="0"/>
                <a:cs typeface="Calibri" panose="020F0502020204030204" pitchFamily="34" charset="0"/>
              </a:rPr>
              <a:t> subsp. </a:t>
            </a:r>
            <a:r>
              <a:rPr lang="en-US" i="1" dirty="0" err="1">
                <a:latin typeface="Calibri" panose="020F0502020204030204" pitchFamily="34" charset="0"/>
                <a:cs typeface="Calibri" panose="020F0502020204030204" pitchFamily="34" charset="0"/>
              </a:rPr>
              <a:t>kahawae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gloeosporioides</a:t>
            </a:r>
            <a:r>
              <a:rPr lang="en-US" dirty="0">
                <a:latin typeface="Calibri" panose="020F0502020204030204" pitchFamily="34" charset="0"/>
                <a:cs typeface="Calibri" panose="020F0502020204030204" pitchFamily="34" charset="0"/>
              </a:rPr>
              <a:t> clade). G. Leaf anthracnose of yam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gloeosporioides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agg</a:t>
            </a:r>
            <a:r>
              <a:rPr lang="en-US" dirty="0">
                <a:latin typeface="Calibri" panose="020F0502020204030204" pitchFamily="34" charset="0"/>
                <a:cs typeface="Calibri" panose="020F0502020204030204" pitchFamily="34" charset="0"/>
              </a:rPr>
              <a:t>. H. Anthracnose of </a:t>
            </a:r>
            <a:r>
              <a:rPr lang="en-US" dirty="0" err="1">
                <a:latin typeface="Calibri" panose="020F0502020204030204" pitchFamily="34" charset="0"/>
                <a:cs typeface="Calibri" panose="020F0502020204030204" pitchFamily="34" charset="0"/>
              </a:rPr>
              <a:t>aubergine</a:t>
            </a:r>
            <a:r>
              <a:rPr lang="en-US" dirty="0">
                <a:latin typeface="Calibri" panose="020F0502020204030204" pitchFamily="34" charset="0"/>
                <a:cs typeface="Calibri" panose="020F0502020204030204" pitchFamily="34" charset="0"/>
              </a:rPr>
              <a:t> (eggplant) fruit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gloeosporioides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agg</a:t>
            </a:r>
            <a:r>
              <a:rPr lang="en-US" dirty="0">
                <a:latin typeface="Calibri" panose="020F0502020204030204" pitchFamily="34" charset="0"/>
                <a:cs typeface="Calibri" panose="020F0502020204030204" pitchFamily="34" charset="0"/>
              </a:rPr>
              <a:t>. I. Blossom blight of mango caused by an undetermined </a:t>
            </a:r>
            <a:r>
              <a:rPr lang="en-US" i="1" dirty="0">
                <a:latin typeface="Calibri" panose="020F0502020204030204" pitchFamily="34" charset="0"/>
                <a:cs typeface="Calibri" panose="020F0502020204030204" pitchFamily="34" charset="0"/>
              </a:rPr>
              <a:t>Colletotrichum</a:t>
            </a:r>
            <a:r>
              <a:rPr lang="en-US" dirty="0">
                <a:latin typeface="Calibri" panose="020F0502020204030204" pitchFamily="34" charset="0"/>
                <a:cs typeface="Calibri" panose="020F0502020204030204" pitchFamily="34" charset="0"/>
              </a:rPr>
              <a:t> sp. J. Anthracnose of mango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gloeosporioides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agg</a:t>
            </a:r>
            <a:r>
              <a:rPr lang="en-US" dirty="0">
                <a:latin typeface="Calibri" panose="020F0502020204030204" pitchFamily="34" charset="0"/>
                <a:cs typeface="Calibri" panose="020F0502020204030204" pitchFamily="34" charset="0"/>
              </a:rPr>
              <a:t>. K. Leaf blight of maize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graminicola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graminicola</a:t>
            </a:r>
            <a:r>
              <a:rPr lang="en-US" dirty="0">
                <a:latin typeface="Calibri" panose="020F0502020204030204" pitchFamily="34" charset="0"/>
                <a:cs typeface="Calibri" panose="020F0502020204030204" pitchFamily="34" charset="0"/>
              </a:rPr>
              <a:t> clade). L. Anthracnose of bean pod caused by </a:t>
            </a:r>
            <a:r>
              <a:rPr lang="en-US" i="1" dirty="0">
                <a:latin typeface="Calibri" panose="020F0502020204030204" pitchFamily="34" charset="0"/>
                <a:cs typeface="Calibri" panose="020F0502020204030204" pitchFamily="34" charset="0"/>
              </a:rPr>
              <a:t>C. </a:t>
            </a:r>
            <a:r>
              <a:rPr lang="en-US" i="1" dirty="0" err="1">
                <a:latin typeface="Calibri" panose="020F0502020204030204" pitchFamily="34" charset="0"/>
                <a:cs typeface="Calibri" panose="020F0502020204030204" pitchFamily="34" charset="0"/>
              </a:rPr>
              <a:t>lindemuthianum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orbiculare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agg</a:t>
            </a:r>
            <a:r>
              <a:rPr lang="en-US" dirty="0">
                <a:latin typeface="Calibri" panose="020F0502020204030204" pitchFamily="34" charset="0"/>
                <a:cs typeface="Calibri" panose="020F0502020204030204" pitchFamily="34" charset="0"/>
              </a:rPr>
              <a:t>.). A</a:t>
            </a:r>
          </a:p>
          <a:p>
            <a:pPr marL="228600" marR="0" lvl="0" indent="-228600" algn="l" defTabSz="457200" rtl="0" eaLnBrk="1" fontAlgn="auto" latinLnBrk="0" hangingPunct="1">
              <a:lnSpc>
                <a:spcPct val="100000"/>
              </a:lnSpc>
              <a:spcBef>
                <a:spcPts val="0"/>
              </a:spcBef>
              <a:spcAft>
                <a:spcPts val="0"/>
              </a:spcAft>
              <a:buClrTx/>
              <a:buSzTx/>
              <a:buFontTx/>
              <a:buAutoNum type="alphaUcPeriod"/>
              <a:tabLst/>
              <a:defRPr/>
            </a:pPr>
            <a:endParaRPr lang="en-US" dirty="0">
              <a:latin typeface="Calibri" panose="020F0502020204030204" pitchFamily="34" charset="0"/>
              <a:cs typeface="Calibri" panose="020F0502020204030204" pitchFamily="34" charset="0"/>
            </a:endParaRPr>
          </a:p>
          <a:p>
            <a:pPr marL="228600" marR="0" lvl="0" indent="-228600" algn="l" defTabSz="457200" rtl="0" eaLnBrk="1" fontAlgn="auto" latinLnBrk="0" hangingPunct="1">
              <a:lnSpc>
                <a:spcPct val="100000"/>
              </a:lnSpc>
              <a:spcBef>
                <a:spcPts val="0"/>
              </a:spcBef>
              <a:spcAft>
                <a:spcPts val="0"/>
              </a:spcAft>
              <a:buClrTx/>
              <a:buSzTx/>
              <a:buFontTx/>
              <a:buAutoNum type="alphaUcPeriod"/>
              <a:tabLst/>
              <a:defRPr/>
            </a:pPr>
            <a:r>
              <a:rPr lang="en-US" sz="1200" b="0" i="0" kern="1200" dirty="0">
                <a:solidFill>
                  <a:schemeClr val="tx1"/>
                </a:solidFill>
                <a:effectLst/>
                <a:latin typeface="+mn-lt"/>
                <a:ea typeface="+mn-ea"/>
                <a:cs typeface="+mn-cs"/>
              </a:rPr>
              <a:t>Fruit production is especially affected, both high-value crops in temperate markets such as strawberry, mango, citrus and avocado, and staple crops such as banana. </a:t>
            </a:r>
            <a:r>
              <a:rPr lang="en-US" sz="1200" b="0" i="1" kern="1200" dirty="0">
                <a:solidFill>
                  <a:schemeClr val="tx1"/>
                </a:solidFill>
                <a:effectLst/>
                <a:latin typeface="+mn-lt"/>
                <a:ea typeface="+mn-ea"/>
                <a:cs typeface="+mn-cs"/>
              </a:rPr>
              <a:t>Colletotrichum</a:t>
            </a:r>
            <a:r>
              <a:rPr lang="en-US" sz="1200" b="0" i="0" kern="1200" dirty="0">
                <a:solidFill>
                  <a:schemeClr val="tx1"/>
                </a:solidFill>
                <a:effectLst/>
                <a:latin typeface="+mn-lt"/>
                <a:ea typeface="+mn-ea"/>
                <a:cs typeface="+mn-cs"/>
              </a:rPr>
              <a:t> species cause devastating disease of coffee berries in Africa, and seriously affect cereals including maize, sugar cane and sorghum. The genus was recently voted the eighth most important group of plant pathogenic fungi in the world, based on perceived scientific and economic importance (</a:t>
            </a:r>
            <a:r>
              <a:rPr lang="en-US" sz="1200" b="0" i="0" kern="1200" dirty="0">
                <a:solidFill>
                  <a:schemeClr val="tx1"/>
                </a:solidFill>
                <a:effectLst/>
                <a:latin typeface="+mn-lt"/>
                <a:ea typeface="+mn-ea"/>
                <a:cs typeface="+mn-cs"/>
                <a:hlinkClick r:id="rId3"/>
              </a:rPr>
              <a:t>Dean </a:t>
            </a:r>
            <a:r>
              <a:rPr lang="en-US" sz="1200" b="0" i="1" kern="1200" dirty="0">
                <a:solidFill>
                  <a:schemeClr val="tx1"/>
                </a:solidFill>
                <a:effectLst/>
                <a:latin typeface="+mn-lt"/>
                <a:ea typeface="+mn-ea"/>
                <a:cs typeface="+mn-cs"/>
                <a:hlinkClick r:id="rId3"/>
              </a:rPr>
              <a:t>et al</a:t>
            </a:r>
            <a:r>
              <a:rPr lang="en-US" sz="1200" b="0" i="0" kern="1200" dirty="0">
                <a:solidFill>
                  <a:schemeClr val="tx1"/>
                </a:solidFill>
                <a:effectLst/>
                <a:latin typeface="+mn-lt"/>
                <a:ea typeface="+mn-ea"/>
                <a:cs typeface="+mn-cs"/>
                <a:hlinkClick r:id="rId3"/>
              </a:rPr>
              <a:t>. 2012</a:t>
            </a:r>
            <a:r>
              <a:rPr lang="en-US" sz="1200" b="0" i="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768187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biotrophic life strategies adopted by </a:t>
            </a:r>
            <a:r>
              <a:rPr lang="en-US" i="1" dirty="0"/>
              <a:t>Colletotrichum</a:t>
            </a:r>
            <a:r>
              <a:rPr lang="en-US" dirty="0"/>
              <a:t> species may also contribute to their prominence as symptomless endophytes of living plant tissues</a:t>
            </a:r>
          </a:p>
          <a:p>
            <a:endParaRPr lang="en-US" dirty="0"/>
          </a:p>
          <a:p>
            <a:r>
              <a:rPr lang="en-US" dirty="0"/>
              <a:t>Nascent colonies in most cases then enter a biotrophic phase with infected tissues remaining externally symptomless and which may be short (1–3 d; </a:t>
            </a:r>
            <a:r>
              <a:rPr lang="en-US" dirty="0">
                <a:hlinkClick r:id="rId3"/>
              </a:rPr>
              <a:t>O’Connell </a:t>
            </a:r>
            <a:r>
              <a:rPr lang="en-US" i="1" dirty="0">
                <a:hlinkClick r:id="rId3"/>
              </a:rPr>
              <a:t>et al.</a:t>
            </a:r>
            <a:r>
              <a:rPr lang="en-US" dirty="0">
                <a:hlinkClick r:id="rId3"/>
              </a:rPr>
              <a:t> 2000</a:t>
            </a:r>
            <a:r>
              <a:rPr lang="en-US" dirty="0"/>
              <a:t>) or extended and presumably involving dormancy (</a:t>
            </a:r>
            <a:r>
              <a:rPr lang="en-US" dirty="0">
                <a:hlinkClick r:id="rId4"/>
              </a:rPr>
              <a:t>Prusky &amp; Plumbley 1992</a:t>
            </a:r>
            <a:r>
              <a:rPr lang="en-US" dirty="0"/>
              <a:t>). Then, the fungus enters a necrotrophic phase that results in significant death of plant cells and the emergence of pathogenic lesions. This delayed onset of disease symptoms may lead to significant post-harvest losses, with apparently healthy crops degenerating in storage (</a:t>
            </a:r>
            <a:r>
              <a:rPr lang="en-US" dirty="0">
                <a:hlinkClick r:id="rId4"/>
              </a:rPr>
              <a:t>Prusky &amp; Plumbley 1992</a:t>
            </a:r>
            <a:r>
              <a:rPr lang="en-US" dirty="0"/>
              <a:t>). The biotrophic life strategies adopted by </a:t>
            </a:r>
            <a:r>
              <a:rPr lang="en-US" i="1" dirty="0"/>
              <a:t>Colletotrichum</a:t>
            </a:r>
            <a:r>
              <a:rPr lang="en-US" dirty="0"/>
              <a:t> species may also contribute to their prominence as symptomless endophytes of living plant tissues (</a:t>
            </a:r>
            <a:r>
              <a:rPr lang="en-US" dirty="0">
                <a:hlinkClick r:id="rId5"/>
              </a:rPr>
              <a:t>Lu </a:t>
            </a:r>
            <a:r>
              <a:rPr lang="en-US" i="1" dirty="0">
                <a:hlinkClick r:id="rId5"/>
              </a:rPr>
              <a:t>et al.</a:t>
            </a:r>
            <a:r>
              <a:rPr lang="en-US" dirty="0">
                <a:hlinkClick r:id="rId5"/>
              </a:rPr>
              <a:t> 2004</a:t>
            </a:r>
            <a:r>
              <a:rPr lang="en-US" dirty="0"/>
              <a:t>, </a:t>
            </a:r>
            <a:r>
              <a:rPr lang="en-US" dirty="0">
                <a:hlinkClick r:id="rId6"/>
              </a:rPr>
              <a:t>Joshee </a:t>
            </a:r>
            <a:r>
              <a:rPr lang="en-US" i="1" dirty="0">
                <a:hlinkClick r:id="rId6"/>
              </a:rPr>
              <a:t>et al.</a:t>
            </a:r>
            <a:r>
              <a:rPr lang="en-US" dirty="0">
                <a:hlinkClick r:id="rId6"/>
              </a:rPr>
              <a:t> 2009</a:t>
            </a:r>
            <a:r>
              <a:rPr lang="en-US" dirty="0"/>
              <a:t>, </a:t>
            </a:r>
            <a:r>
              <a:rPr lang="en-US" dirty="0">
                <a:hlinkClick r:id="rId7"/>
              </a:rPr>
              <a:t>Rojas </a:t>
            </a:r>
            <a:r>
              <a:rPr lang="en-US" i="1" dirty="0">
                <a:hlinkClick r:id="rId7"/>
              </a:rPr>
              <a:t>et al.</a:t>
            </a:r>
            <a:r>
              <a:rPr lang="en-US" dirty="0">
                <a:hlinkClick r:id="rId7"/>
              </a:rPr>
              <a:t> 2010</a:t>
            </a:r>
            <a:r>
              <a:rPr lang="en-US" dirty="0"/>
              <a:t>, </a:t>
            </a:r>
            <a:r>
              <a:rPr lang="en-US" dirty="0">
                <a:hlinkClick r:id="rId8"/>
              </a:rPr>
              <a:t>Yuan </a:t>
            </a:r>
            <a:r>
              <a:rPr lang="en-US" i="1" dirty="0">
                <a:hlinkClick r:id="rId8"/>
              </a:rPr>
              <a:t>et al.</a:t>
            </a:r>
            <a:r>
              <a:rPr lang="en-US" dirty="0">
                <a:hlinkClick r:id="rId8"/>
              </a:rPr>
              <a:t> 2011</a:t>
            </a:r>
            <a:r>
              <a:rPr lang="en-US" dirty="0"/>
              <a:t>). </a:t>
            </a:r>
          </a:p>
          <a:p>
            <a:endParaRPr lang="en-US" dirty="0"/>
          </a:p>
        </p:txBody>
      </p:sp>
      <p:sp>
        <p:nvSpPr>
          <p:cNvPr id="4" name="Slide Number Placeholder 3"/>
          <p:cNvSpPr>
            <a:spLocks noGrp="1"/>
          </p:cNvSpPr>
          <p:nvPr>
            <p:ph type="sldNum" sz="quarter" idx="5"/>
          </p:nvPr>
        </p:nvSpPr>
        <p:spPr/>
        <p:txBody>
          <a:bodyPr/>
          <a:lstStyle/>
          <a:p>
            <a:fld id="{71BFC9DF-6BE4-6145-9780-0FCD37A785E0}" type="slidenum">
              <a:rPr lang="en-US" smtClean="0"/>
              <a:t>4</a:t>
            </a:fld>
            <a:endParaRPr lang="en-US"/>
          </a:p>
        </p:txBody>
      </p:sp>
    </p:spTree>
    <p:extLst>
      <p:ext uri="{BB962C8B-B14F-4D97-AF65-F5344CB8AC3E}">
        <p14:creationId xmlns:p14="http://schemas.microsoft.com/office/powerpoint/2010/main" val="1245986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0" i="0" kern="1200" dirty="0">
                <a:solidFill>
                  <a:schemeClr val="tx1"/>
                </a:solidFill>
                <a:effectLst/>
                <a:latin typeface="+mn-lt"/>
                <a:ea typeface="+mn-ea"/>
                <a:cs typeface="+mn-cs"/>
              </a:rPr>
              <a:t> burning infected crops and careful control of weeds. </a:t>
            </a:r>
            <a:endParaRPr lang="en-US" dirty="0">
              <a:latin typeface="Arial" charset="0"/>
              <a:ea typeface="ＭＳ Ｐゴシック" charset="0"/>
              <a:cs typeface="ＭＳ Ｐゴシック" charset="0"/>
            </a:endParaRPr>
          </a:p>
        </p:txBody>
      </p:sp>
      <p:sp>
        <p:nvSpPr>
          <p:cNvPr id="634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C1FAE537-8259-0045-BF81-B31FC5A212F9}" type="slidenum">
              <a:rPr lang="en-US" sz="1200" b="0"/>
              <a:pPr/>
              <a:t>5</a:t>
            </a:fld>
            <a:endParaRPr lang="en-US" sz="1200" b="0"/>
          </a:p>
        </p:txBody>
      </p:sp>
    </p:spTree>
    <p:extLst>
      <p:ext uri="{BB962C8B-B14F-4D97-AF65-F5344CB8AC3E}">
        <p14:creationId xmlns:p14="http://schemas.microsoft.com/office/powerpoint/2010/main" val="4223050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CCA8A540-71A7-344D-91CC-D52BA54FD583}" type="slidenum">
              <a:rPr lang="en-US" sz="1200" b="0"/>
              <a:pPr/>
              <a:t>6</a:t>
            </a:fld>
            <a:endParaRPr lang="en-US" sz="1200" b="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eaLnBrk="1" hangingPunct="1"/>
            <a:r>
              <a:rPr lang="en-US" dirty="0" err="1">
                <a:latin typeface="Calibri" charset="0"/>
                <a:ea typeface="ＭＳ Ｐゴシック" charset="0"/>
                <a:cs typeface="Calibri" charset="0"/>
              </a:rPr>
              <a:t>acervulus</a:t>
            </a:r>
            <a:r>
              <a:rPr lang="en-US" dirty="0">
                <a:latin typeface="Calibri" charset="0"/>
                <a:ea typeface="ＭＳ Ｐゴシック" charset="0"/>
                <a:cs typeface="Calibri" charset="0"/>
              </a:rPr>
              <a:t> (pl. </a:t>
            </a:r>
            <a:r>
              <a:rPr lang="en-US" dirty="0" err="1">
                <a:latin typeface="Calibri" charset="0"/>
                <a:ea typeface="ＭＳ Ｐゴシック" charset="0"/>
                <a:cs typeface="Calibri" charset="0"/>
              </a:rPr>
              <a:t>acervuli</a:t>
            </a:r>
            <a:r>
              <a:rPr lang="en-US" dirty="0">
                <a:latin typeface="Calibri" charset="0"/>
                <a:ea typeface="ＭＳ Ｐゴシック" charset="0"/>
                <a:cs typeface="Calibri" charset="0"/>
              </a:rPr>
              <a:t>) - a small, cushion-shaped structure erupting through the epidermis of plants</a:t>
            </a:r>
          </a:p>
          <a:p>
            <a:pPr marL="0" lvl="1" eaLnBrk="1" hangingPunct="1"/>
            <a:endParaRPr lang="en-US" dirty="0">
              <a:latin typeface="Calibri" charset="0"/>
              <a:ea typeface="ＭＳ Ｐゴシック" charset="0"/>
              <a:cs typeface="Calibri" charset="0"/>
            </a:endParaRPr>
          </a:p>
          <a:p>
            <a:pPr marL="0" lvl="1" eaLnBrk="1" hangingPunct="1"/>
            <a:r>
              <a:rPr lang="en-US" dirty="0">
                <a:latin typeface="Calibri" charset="0"/>
                <a:ea typeface="ＭＳ Ｐゴシック" charset="0"/>
                <a:cs typeface="Calibri" charset="0"/>
              </a:rPr>
              <a:t>Bean</a:t>
            </a:r>
          </a:p>
          <a:p>
            <a:pPr marL="0" lvl="1" eaLnBrk="1" hangingPunct="1"/>
            <a:r>
              <a:rPr lang="en-US" dirty="0">
                <a:latin typeface="Calibri" charset="0"/>
                <a:ea typeface="ＭＳ Ｐゴシック" charset="0"/>
                <a:cs typeface="Calibri" charset="0"/>
              </a:rPr>
              <a:t>Setae – dark, pointed thick-walled modified hyphae</a:t>
            </a:r>
          </a:p>
          <a:p>
            <a:r>
              <a:rPr lang="en-US" dirty="0"/>
              <a:t>C. </a:t>
            </a:r>
            <a:r>
              <a:rPr lang="en-US" dirty="0" err="1"/>
              <a:t>Orbiculare</a:t>
            </a:r>
            <a:r>
              <a:rPr lang="en-US" dirty="0"/>
              <a:t> </a:t>
            </a:r>
            <a:r>
              <a:rPr lang="en-US" dirty="0" err="1"/>
              <a:t>Cuccumber</a:t>
            </a:r>
            <a:r>
              <a:rPr lang="en-US" dirty="0"/>
              <a:t> on the right</a:t>
            </a:r>
          </a:p>
          <a:p>
            <a:r>
              <a:rPr lang="en-US" dirty="0"/>
              <a:t>Dissecting scope</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68184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Identified by molecular ID</a:t>
            </a:r>
          </a:p>
          <a:p>
            <a:r>
              <a:rPr lang="en-US" dirty="0">
                <a:latin typeface="Arial" charset="0"/>
                <a:ea typeface="ＭＳ Ｐゴシック" charset="0"/>
                <a:cs typeface="ＭＳ Ｐゴシック" charset="0"/>
              </a:rPr>
              <a:t>Nine species in complex</a:t>
            </a:r>
          </a:p>
        </p:txBody>
      </p:sp>
      <p:sp>
        <p:nvSpPr>
          <p:cNvPr id="634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C1FAE537-8259-0045-BF81-B31FC5A212F9}" type="slidenum">
              <a:rPr lang="en-US" sz="1200" b="0"/>
              <a:pPr/>
              <a:t>7</a:t>
            </a:fld>
            <a:endParaRPr lang="en-US" sz="1200" b="0"/>
          </a:p>
        </p:txBody>
      </p:sp>
    </p:spTree>
    <p:extLst>
      <p:ext uri="{BB962C8B-B14F-4D97-AF65-F5344CB8AC3E}">
        <p14:creationId xmlns:p14="http://schemas.microsoft.com/office/powerpoint/2010/main" val="2666588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Identified by molecular ID</a:t>
            </a:r>
          </a:p>
          <a:p>
            <a:r>
              <a:rPr lang="en-US" dirty="0">
                <a:latin typeface="Arial" charset="0"/>
                <a:ea typeface="ＭＳ Ｐゴシック" charset="0"/>
                <a:cs typeface="ＭＳ Ｐゴシック" charset="0"/>
              </a:rPr>
              <a:t>Nine species in complex</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C1FAE537-8259-0045-BF81-B31FC5A212F9}" type="slidenum">
              <a:rPr lang="en-US" sz="1200" b="0"/>
              <a:pPr/>
              <a:t>8</a:t>
            </a:fld>
            <a:endParaRPr lang="en-US" sz="1200" b="0"/>
          </a:p>
        </p:txBody>
      </p:sp>
    </p:spTree>
    <p:extLst>
      <p:ext uri="{BB962C8B-B14F-4D97-AF65-F5344CB8AC3E}">
        <p14:creationId xmlns:p14="http://schemas.microsoft.com/office/powerpoint/2010/main" val="277727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Seen here on mango</a:t>
            </a:r>
          </a:p>
          <a:p>
            <a:r>
              <a:rPr lang="en-US" dirty="0">
                <a:latin typeface="Arial" charset="0"/>
                <a:ea typeface="ＭＳ Ｐゴシック" charset="0"/>
                <a:cs typeface="ＭＳ Ｐゴシック" charset="0"/>
              </a:rPr>
              <a:t>22 species in the species complex</a:t>
            </a:r>
          </a:p>
        </p:txBody>
      </p:sp>
      <p:sp>
        <p:nvSpPr>
          <p:cNvPr id="634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C1FAE537-8259-0045-BF81-B31FC5A212F9}" type="slidenum">
              <a:rPr lang="en-US" sz="1200" b="0"/>
              <a:pPr/>
              <a:t>9</a:t>
            </a:fld>
            <a:endParaRPr lang="en-US" sz="1200" b="0"/>
          </a:p>
        </p:txBody>
      </p:sp>
    </p:spTree>
    <p:extLst>
      <p:ext uri="{BB962C8B-B14F-4D97-AF65-F5344CB8AC3E}">
        <p14:creationId xmlns:p14="http://schemas.microsoft.com/office/powerpoint/2010/main" val="390809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D1E77664-ED45-B94D-8263-5499B1D30DCB}" type="slidenum">
              <a:rPr lang="en-US" sz="1200" b="0"/>
              <a:pPr/>
              <a:t>10</a:t>
            </a:fld>
            <a:endParaRPr lang="en-US" sz="1200" b="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Not all have sexual state</a:t>
            </a:r>
          </a:p>
          <a:p>
            <a:r>
              <a:rPr lang="en-US"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4362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138540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189371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69501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847131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1F988-6FB6-2143-8E9D-1F8EB0A7DEDC}" type="datetimeFigureOut">
              <a:rPr lang="en-US" smtClean="0"/>
              <a:t>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331237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1F988-6FB6-2143-8E9D-1F8EB0A7DEDC}"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3589353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71F988-6FB6-2143-8E9D-1F8EB0A7DEDC}" type="datetimeFigureOut">
              <a:rPr lang="en-US" smtClean="0"/>
              <a:t>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157198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71F988-6FB6-2143-8E9D-1F8EB0A7DEDC}" type="datetimeFigureOut">
              <a:rPr lang="en-US" smtClean="0"/>
              <a:t>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9644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71F988-6FB6-2143-8E9D-1F8EB0A7DEDC}" type="datetimeFigureOut">
              <a:rPr lang="en-US" smtClean="0"/>
              <a:t>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198615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F71F988-6FB6-2143-8E9D-1F8EB0A7DEDC}"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3060123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F71F988-6FB6-2143-8E9D-1F8EB0A7DEDC}" type="datetimeFigureOut">
              <a:rPr lang="en-US" smtClean="0"/>
              <a:t>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5D2BE-DA46-1F47-96F5-1F9F6068FCF6}" type="slidenum">
              <a:rPr lang="en-US" smtClean="0"/>
              <a:t>‹#›</a:t>
            </a:fld>
            <a:endParaRPr lang="en-US"/>
          </a:p>
        </p:txBody>
      </p:sp>
    </p:spTree>
    <p:extLst>
      <p:ext uri="{BB962C8B-B14F-4D97-AF65-F5344CB8AC3E}">
        <p14:creationId xmlns:p14="http://schemas.microsoft.com/office/powerpoint/2010/main" val="258735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F71F988-6FB6-2143-8E9D-1F8EB0A7DEDC}" type="datetimeFigureOut">
              <a:rPr lang="en-US" smtClean="0"/>
              <a:t>2/28/2022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85D2BE-DA46-1F47-96F5-1F9F6068FCF6}" type="slidenum">
              <a:rPr lang="en-US" smtClean="0"/>
              <a:t>‹#›</a:t>
            </a:fld>
            <a:endParaRPr lang="en-US"/>
          </a:p>
        </p:txBody>
      </p:sp>
    </p:spTree>
    <p:extLst>
      <p:ext uri="{BB962C8B-B14F-4D97-AF65-F5344CB8AC3E}">
        <p14:creationId xmlns:p14="http://schemas.microsoft.com/office/powerpoint/2010/main" val="3087715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60488" y="1721307"/>
            <a:ext cx="3255507" cy="4124206"/>
          </a:xfrm>
          <a:prstGeom prst="rect">
            <a:avLst/>
          </a:prstGeom>
        </p:spPr>
        <p:txBody>
          <a:bodyPr wrap="none">
            <a:spAutoFit/>
          </a:bodyPr>
          <a:lstStyle/>
          <a:p>
            <a:pPr algn="ctr"/>
            <a:endParaRPr lang="en-US" sz="2800" b="1" dirty="0"/>
          </a:p>
          <a:p>
            <a:pPr algn="ctr"/>
            <a:r>
              <a:rPr lang="en-US" sz="2800" b="1" dirty="0"/>
              <a:t>Marin Talbot Brewer</a:t>
            </a:r>
          </a:p>
          <a:p>
            <a:pPr algn="ctr"/>
            <a:r>
              <a:rPr lang="en-US" b="1" dirty="0"/>
              <a:t>Dept. Plant Pathology</a:t>
            </a:r>
          </a:p>
          <a:p>
            <a:pPr algn="ctr"/>
            <a:r>
              <a:rPr lang="en-US" b="1" dirty="0"/>
              <a:t>University of Georgia</a:t>
            </a:r>
          </a:p>
          <a:p>
            <a:pPr algn="ctr"/>
            <a:endParaRPr lang="en-US" b="1" dirty="0"/>
          </a:p>
          <a:p>
            <a:pPr algn="ctr"/>
            <a:r>
              <a:rPr lang="en-US" b="1" dirty="0"/>
              <a:t>August 12, 2021</a:t>
            </a:r>
          </a:p>
          <a:p>
            <a:pPr algn="ctr"/>
            <a:endParaRPr lang="en-US" sz="2800" b="1" dirty="0"/>
          </a:p>
          <a:p>
            <a:pPr algn="ctr"/>
            <a:r>
              <a:rPr lang="en-US" dirty="0"/>
              <a:t>@</a:t>
            </a:r>
            <a:r>
              <a:rPr lang="en-US" dirty="0" err="1"/>
              <a:t>marintalbrew</a:t>
            </a:r>
            <a:endParaRPr lang="en-US" dirty="0"/>
          </a:p>
          <a:p>
            <a:pPr algn="ctr"/>
            <a:r>
              <a:rPr lang="en-US" dirty="0" err="1"/>
              <a:t>mtbrewer@uga.edu</a:t>
            </a:r>
            <a:endParaRPr lang="en-US"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p:txBody>
      </p:sp>
      <p:sp>
        <p:nvSpPr>
          <p:cNvPr id="11" name="Rectangle 2"/>
          <p:cNvSpPr txBox="1">
            <a:spLocks noChangeArrowheads="1"/>
          </p:cNvSpPr>
          <p:nvPr/>
        </p:nvSpPr>
        <p:spPr bwMode="auto">
          <a:xfrm>
            <a:off x="0" y="400771"/>
            <a:ext cx="877601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1339CC"/>
                </a:solidFill>
                <a:latin typeface="+mn-lt"/>
              </a:rPr>
              <a:t>Lifecycle and ID of </a:t>
            </a:r>
            <a:r>
              <a:rPr lang="en-US" sz="3600" b="1" i="1" dirty="0">
                <a:solidFill>
                  <a:srgbClr val="1339CC"/>
                </a:solidFill>
                <a:latin typeface="+mn-lt"/>
              </a:rPr>
              <a:t>Colletotrichum </a:t>
            </a:r>
            <a:endParaRPr lang="en-US" sz="3600" i="1" dirty="0">
              <a:solidFill>
                <a:srgbClr val="1339CC"/>
              </a:solidFill>
              <a:latin typeface="+mn-lt"/>
              <a:cs typeface="Calibri"/>
            </a:endParaRPr>
          </a:p>
        </p:txBody>
      </p:sp>
      <p:pic>
        <p:nvPicPr>
          <p:cNvPr id="1028" name="Picture 4" descr="Twitter by the Numbers (2021): Stats, Demographics &amp; Fun Facts">
            <a:extLst>
              <a:ext uri="{FF2B5EF4-FFF2-40B4-BE49-F238E27FC236}">
                <a16:creationId xmlns:a16="http://schemas.microsoft.com/office/drawing/2014/main" xmlns="" id="{190BDF43-0DB7-934C-83B9-7CADD6E7F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665" y="4138811"/>
            <a:ext cx="334525" cy="334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D6D59972-0C59-EB4F-965C-E903A0CC1B94}"/>
              </a:ext>
            </a:extLst>
          </p:cNvPr>
          <p:cNvPicPr>
            <a:picLocks noChangeAspect="1"/>
          </p:cNvPicPr>
          <p:nvPr/>
        </p:nvPicPr>
        <p:blipFill rotWithShape="1">
          <a:blip r:embed="rId4"/>
          <a:srcRect l="16589" r="11933"/>
          <a:stretch/>
        </p:blipFill>
        <p:spPr>
          <a:xfrm>
            <a:off x="7316112" y="3783410"/>
            <a:ext cx="1698475" cy="1247531"/>
          </a:xfrm>
          <a:prstGeom prst="rect">
            <a:avLst/>
          </a:prstGeom>
        </p:spPr>
      </p:pic>
      <p:pic>
        <p:nvPicPr>
          <p:cNvPr id="2050" name="Picture 2" descr="Western Sustainable Agriculture Research and Education (WSARE) at CSU -  Extension">
            <a:extLst>
              <a:ext uri="{FF2B5EF4-FFF2-40B4-BE49-F238E27FC236}">
                <a16:creationId xmlns:a16="http://schemas.microsoft.com/office/drawing/2014/main" xmlns="" id="{579F3131-34DE-7243-9EEE-E1CFAF1CC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799" y="3468649"/>
            <a:ext cx="1814422" cy="1674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betsedåt Guåhan | University of Guam">
            <a:extLst>
              <a:ext uri="{FF2B5EF4-FFF2-40B4-BE49-F238E27FC236}">
                <a16:creationId xmlns:a16="http://schemas.microsoft.com/office/drawing/2014/main" xmlns="" id="{9037E9E2-10D1-064C-9174-9197C4BA9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9572" y="1467571"/>
            <a:ext cx="2134428" cy="21344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xmlns="" id="{59787777-446F-A241-8759-903C82D148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799" y="1700719"/>
            <a:ext cx="1485731" cy="148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46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D1442AD-FDAA-4E49-8158-0709B9A746F1}"/>
              </a:ext>
            </a:extLst>
          </p:cNvPr>
          <p:cNvSpPr>
            <a:spLocks noGrp="1"/>
          </p:cNvSpPr>
          <p:nvPr>
            <p:ph type="title"/>
          </p:nvPr>
        </p:nvSpPr>
        <p:spPr/>
        <p:txBody>
          <a:bodyPr/>
          <a:lstStyle/>
          <a:p>
            <a:endParaRPr lang="en-US" dirty="0"/>
          </a:p>
        </p:txBody>
      </p:sp>
      <p:sp>
        <p:nvSpPr>
          <p:cNvPr id="10" name="Title 1">
            <a:extLst>
              <a:ext uri="{FF2B5EF4-FFF2-40B4-BE49-F238E27FC236}">
                <a16:creationId xmlns:a16="http://schemas.microsoft.com/office/drawing/2014/main" xmlns="" id="{6C35EAB4-6D91-9C43-BF6B-092C7F34604C}"/>
              </a:ext>
            </a:extLst>
          </p:cNvPr>
          <p:cNvSpPr txBox="1">
            <a:spLocks/>
          </p:cNvSpPr>
          <p:nvPr/>
        </p:nvSpPr>
        <p:spPr>
          <a:xfrm>
            <a:off x="0" y="205979"/>
            <a:ext cx="3196850" cy="914400"/>
          </a:xfrm>
          <a:prstGeom prst="rect">
            <a:avLst/>
          </a:prstGeom>
        </p:spPr>
        <p:txBody>
          <a:bodyPr vert="horz" lIns="91440" tIns="45720" rIns="91440" bIns="45720" rtlCol="0" anchor="ctr">
            <a:normAutofit fontScale="92500" lnSpcReduction="10000"/>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200" b="1" dirty="0">
                <a:solidFill>
                  <a:srgbClr val="1339CC"/>
                </a:solidFill>
                <a:latin typeface="Calibri" charset="0"/>
                <a:ea typeface="ＭＳ Ｐゴシック" charset="0"/>
                <a:cs typeface="Calibri" charset="0"/>
              </a:rPr>
              <a:t>General Lifecycle of Co</a:t>
            </a:r>
            <a:r>
              <a:rPr lang="en-US" sz="3200" b="1" i="1" dirty="0">
                <a:solidFill>
                  <a:srgbClr val="1339CC"/>
                </a:solidFill>
                <a:latin typeface="Calibri" charset="0"/>
                <a:ea typeface="ＭＳ Ｐゴシック" charset="0"/>
                <a:cs typeface="Calibri" charset="0"/>
              </a:rPr>
              <a:t>lletotrichum</a:t>
            </a:r>
          </a:p>
        </p:txBody>
      </p:sp>
      <p:pic>
        <p:nvPicPr>
          <p:cNvPr id="7" name="Picture 6">
            <a:extLst>
              <a:ext uri="{FF2B5EF4-FFF2-40B4-BE49-F238E27FC236}">
                <a16:creationId xmlns:a16="http://schemas.microsoft.com/office/drawing/2014/main" xmlns="" id="{88C637F7-485E-4F45-AFCD-18AA2C2C4D25}"/>
              </a:ext>
            </a:extLst>
          </p:cNvPr>
          <p:cNvPicPr>
            <a:picLocks noChangeAspect="1"/>
          </p:cNvPicPr>
          <p:nvPr/>
        </p:nvPicPr>
        <p:blipFill>
          <a:blip r:embed="rId3"/>
          <a:stretch>
            <a:fillRect/>
          </a:stretch>
        </p:blipFill>
        <p:spPr>
          <a:xfrm>
            <a:off x="3847189" y="205979"/>
            <a:ext cx="4913525" cy="473154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34C33-10C8-154E-8BE6-14284D71BCEA}"/>
              </a:ext>
            </a:extLst>
          </p:cNvPr>
          <p:cNvSpPr>
            <a:spLocks noGrp="1"/>
          </p:cNvSpPr>
          <p:nvPr>
            <p:ph type="title"/>
          </p:nvPr>
        </p:nvSpPr>
        <p:spPr/>
        <p:txBody>
          <a:bodyPr/>
          <a:lstStyle/>
          <a:p>
            <a:endParaRPr lang="en-US"/>
          </a:p>
        </p:txBody>
      </p:sp>
      <p:pic>
        <p:nvPicPr>
          <p:cNvPr id="8194" name="Picture 2" descr="a-c. Dieffenbachia seguine showing leaf spot starting from the edges. d. Perithecium of Glomerella cingulata showing ostiolar opening (o, arrow). e. Hymenium seen from lateral fissure of Perithecia of G. cingulata. f. Young ascus colored with cotton blue. g. Mature ascus. h. Ascospores. i. Acervular conidioma of anamorph (Colletotrichum gloeosporioides) showing straight or flexuous setae. j. Conidia. Bars: d, i = 50 µm; e = 100 µm; f, h = 5 µm; g, j = 10 µm. Photos: M.E. Caliman and Jad. Pereira.">
            <a:extLst>
              <a:ext uri="{FF2B5EF4-FFF2-40B4-BE49-F238E27FC236}">
                <a16:creationId xmlns:a16="http://schemas.microsoft.com/office/drawing/2014/main" xmlns="" id="{F8B713D6-2296-D146-BB4F-693EC059E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626" y="897550"/>
            <a:ext cx="5148469" cy="403997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DBDF9E14-8E01-6346-9475-925D47C85367}"/>
              </a:ext>
            </a:extLst>
          </p:cNvPr>
          <p:cNvSpPr txBox="1">
            <a:spLocks/>
          </p:cNvSpPr>
          <p:nvPr/>
        </p:nvSpPr>
        <p:spPr>
          <a:xfrm>
            <a:off x="-1" y="205979"/>
            <a:ext cx="8812697" cy="91440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200" b="1" dirty="0">
                <a:solidFill>
                  <a:srgbClr val="1339CC"/>
                </a:solidFill>
                <a:latin typeface="Calibri" charset="0"/>
                <a:ea typeface="ＭＳ Ｐゴシック" charset="0"/>
                <a:cs typeface="Calibri" charset="0"/>
              </a:rPr>
              <a:t>Sexual and asexual structures</a:t>
            </a:r>
            <a:endParaRPr lang="en-US" sz="3200" b="1" i="1" dirty="0">
              <a:solidFill>
                <a:srgbClr val="1339CC"/>
              </a:solidFill>
              <a:latin typeface="Calibri" charset="0"/>
              <a:ea typeface="ＭＳ Ｐゴシック" charset="0"/>
              <a:cs typeface="Calibri" charset="0"/>
            </a:endParaRPr>
          </a:p>
        </p:txBody>
      </p:sp>
      <p:sp>
        <p:nvSpPr>
          <p:cNvPr id="4" name="Rectangle 3">
            <a:extLst>
              <a:ext uri="{FF2B5EF4-FFF2-40B4-BE49-F238E27FC236}">
                <a16:creationId xmlns:a16="http://schemas.microsoft.com/office/drawing/2014/main" xmlns="" id="{C402B465-C46C-654B-9C8A-65F24D2C5FE8}"/>
              </a:ext>
            </a:extLst>
          </p:cNvPr>
          <p:cNvSpPr/>
          <p:nvPr/>
        </p:nvSpPr>
        <p:spPr>
          <a:xfrm>
            <a:off x="298174" y="1527055"/>
            <a:ext cx="3922643" cy="1815882"/>
          </a:xfrm>
          <a:prstGeom prst="rect">
            <a:avLst/>
          </a:prstGeom>
        </p:spPr>
        <p:txBody>
          <a:bodyPr wrap="square">
            <a:spAutoFit/>
          </a:bodyPr>
          <a:lstStyle/>
          <a:p>
            <a:r>
              <a:rPr lang="en-US" sz="2800" dirty="0">
                <a:latin typeface="Calibri" charset="0"/>
                <a:ea typeface="ＭＳ Ｐゴシック" charset="0"/>
                <a:cs typeface="Calibri" charset="0"/>
              </a:rPr>
              <a:t>Co</a:t>
            </a:r>
            <a:r>
              <a:rPr lang="en-US" sz="2800" i="1" dirty="0">
                <a:latin typeface="Calibri" charset="0"/>
                <a:ea typeface="ＭＳ Ｐゴシック" charset="0"/>
                <a:cs typeface="Calibri" charset="0"/>
              </a:rPr>
              <a:t>lletotrichum </a:t>
            </a:r>
            <a:r>
              <a:rPr lang="en-US" sz="2800" i="1" dirty="0" err="1">
                <a:latin typeface="Calibri" charset="0"/>
                <a:ea typeface="ＭＳ Ｐゴシック" charset="0"/>
                <a:cs typeface="Calibri" charset="0"/>
              </a:rPr>
              <a:t>gloeosporioides</a:t>
            </a:r>
            <a:r>
              <a:rPr lang="en-US" sz="2800" i="1" dirty="0">
                <a:latin typeface="Calibri" charset="0"/>
                <a:ea typeface="ＭＳ Ｐゴシック" charset="0"/>
                <a:cs typeface="Calibri" charset="0"/>
              </a:rPr>
              <a:t> </a:t>
            </a:r>
          </a:p>
          <a:p>
            <a:r>
              <a:rPr lang="en-US" sz="2800" dirty="0">
                <a:latin typeface="Calibri" charset="0"/>
                <a:ea typeface="ＭＳ Ｐゴシック" charset="0"/>
                <a:cs typeface="Calibri" charset="0"/>
              </a:rPr>
              <a:t>(syn. </a:t>
            </a:r>
            <a:r>
              <a:rPr lang="en-US" sz="2800" i="1" dirty="0" err="1">
                <a:latin typeface="Calibri" charset="0"/>
                <a:ea typeface="ＭＳ Ｐゴシック" charset="0"/>
                <a:cs typeface="Calibri" charset="0"/>
              </a:rPr>
              <a:t>Glomerella</a:t>
            </a:r>
            <a:r>
              <a:rPr lang="en-US" sz="2800" i="1" dirty="0">
                <a:latin typeface="Calibri" charset="0"/>
                <a:ea typeface="ＭＳ Ｐゴシック" charset="0"/>
                <a:cs typeface="Calibri" charset="0"/>
              </a:rPr>
              <a:t> </a:t>
            </a:r>
            <a:r>
              <a:rPr lang="en-US" sz="2800" i="1" dirty="0" err="1">
                <a:latin typeface="Calibri" charset="0"/>
                <a:ea typeface="ＭＳ Ｐゴシック" charset="0"/>
                <a:cs typeface="Calibri" charset="0"/>
              </a:rPr>
              <a:t>cingulata</a:t>
            </a:r>
            <a:r>
              <a:rPr lang="en-US" sz="2800" dirty="0">
                <a:latin typeface="Calibri" charset="0"/>
                <a:ea typeface="ＭＳ Ｐゴシック" charset="0"/>
                <a:cs typeface="Calibri" charset="0"/>
              </a:rPr>
              <a:t>)</a:t>
            </a:r>
            <a:endParaRPr lang="en-US" sz="2800" dirty="0"/>
          </a:p>
        </p:txBody>
      </p:sp>
    </p:spTree>
    <p:extLst>
      <p:ext uri="{BB962C8B-B14F-4D97-AF65-F5344CB8AC3E}">
        <p14:creationId xmlns:p14="http://schemas.microsoft.com/office/powerpoint/2010/main" val="921139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6188869" y="1822847"/>
            <a:ext cx="1381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endParaRPr lang="en-US" sz="1800" b="0"/>
          </a:p>
        </p:txBody>
      </p:sp>
      <p:sp>
        <p:nvSpPr>
          <p:cNvPr id="56322" name="Text Box 6"/>
          <p:cNvSpPr txBox="1">
            <a:spLocks noChangeArrowheads="1"/>
          </p:cNvSpPr>
          <p:nvPr/>
        </p:nvSpPr>
        <p:spPr bwMode="auto">
          <a:xfrm>
            <a:off x="5886450" y="2228850"/>
            <a:ext cx="268605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endParaRPr lang="en-US" sz="1800" b="0">
              <a:latin typeface="Times New Roman" charset="0"/>
            </a:endParaRPr>
          </a:p>
          <a:p>
            <a:pPr>
              <a:spcBef>
                <a:spcPct val="50000"/>
              </a:spcBef>
            </a:pPr>
            <a:endParaRPr lang="en-US" sz="1800" b="0"/>
          </a:p>
        </p:txBody>
      </p:sp>
      <p:sp>
        <p:nvSpPr>
          <p:cNvPr id="56323" name="Text Box 8"/>
          <p:cNvSpPr txBox="1">
            <a:spLocks noChangeArrowheads="1"/>
          </p:cNvSpPr>
          <p:nvPr/>
        </p:nvSpPr>
        <p:spPr bwMode="auto">
          <a:xfrm>
            <a:off x="2171700" y="3086100"/>
            <a:ext cx="52006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endParaRPr lang="en-US" sz="1800" b="0"/>
          </a:p>
        </p:txBody>
      </p:sp>
      <p:sp>
        <p:nvSpPr>
          <p:cNvPr id="56324" name="TextBox 9"/>
          <p:cNvSpPr txBox="1">
            <a:spLocks noChangeArrowheads="1"/>
          </p:cNvSpPr>
          <p:nvPr/>
        </p:nvSpPr>
        <p:spPr bwMode="auto">
          <a:xfrm>
            <a:off x="514350" y="121682"/>
            <a:ext cx="6858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i="1" dirty="0">
                <a:solidFill>
                  <a:srgbClr val="1339CC"/>
                </a:solidFill>
                <a:latin typeface="Calibri" charset="0"/>
                <a:cs typeface="Calibri" charset="0"/>
              </a:rPr>
              <a:t>Colletotrichum</a:t>
            </a:r>
          </a:p>
        </p:txBody>
      </p:sp>
      <p:pic>
        <p:nvPicPr>
          <p:cNvPr id="1026" name="Picture 2">
            <a:extLst>
              <a:ext uri="{FF2B5EF4-FFF2-40B4-BE49-F238E27FC236}">
                <a16:creationId xmlns:a16="http://schemas.microsoft.com/office/drawing/2014/main" xmlns="" id="{EA71075D-2C56-CE48-8A07-BF0DAD6E9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408" y="131585"/>
            <a:ext cx="3487088" cy="4979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D9308DD-6B84-174F-BF75-0E7CCC105058}"/>
              </a:ext>
            </a:extLst>
          </p:cNvPr>
          <p:cNvSpPr/>
          <p:nvPr/>
        </p:nvSpPr>
        <p:spPr>
          <a:xfrm>
            <a:off x="329992" y="1369284"/>
            <a:ext cx="5556458" cy="3539430"/>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Disease symptoms caused by </a:t>
            </a:r>
            <a:r>
              <a:rPr lang="en-US" sz="2800" i="1" dirty="0">
                <a:latin typeface="Calibri" panose="020F0502020204030204" pitchFamily="34" charset="0"/>
                <a:cs typeface="Calibri" panose="020F0502020204030204" pitchFamily="34" charset="0"/>
              </a:rPr>
              <a:t>Colletotrichum</a:t>
            </a:r>
            <a:r>
              <a:rPr lang="en-US" sz="2800" dirty="0">
                <a:latin typeface="Calibri" panose="020F0502020204030204" pitchFamily="34" charset="0"/>
                <a:cs typeface="Calibri" panose="020F0502020204030204" pitchFamily="34" charset="0"/>
              </a:rPr>
              <a:t> species </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Cause </a:t>
            </a:r>
            <a:r>
              <a:rPr lang="en-US" sz="2800" b="1" dirty="0">
                <a:latin typeface="Calibri" panose="020F0502020204030204" pitchFamily="34" charset="0"/>
                <a:cs typeface="Calibri" panose="020F0502020204030204" pitchFamily="34" charset="0"/>
              </a:rPr>
              <a:t>anthracnose</a:t>
            </a:r>
            <a:r>
              <a:rPr lang="en-US" sz="2800" dirty="0">
                <a:latin typeface="Calibri" panose="020F0502020204030204" pitchFamily="34" charset="0"/>
                <a:cs typeface="Calibri" panose="020F0502020204030204" pitchFamily="34" charset="0"/>
              </a:rPr>
              <a:t> diseases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In most cases identified only to </a:t>
            </a:r>
            <a:r>
              <a:rPr lang="en-US" sz="2800" b="1" dirty="0">
                <a:latin typeface="Calibri" panose="020F0502020204030204" pitchFamily="34" charset="0"/>
                <a:cs typeface="Calibri" panose="020F0502020204030204" pitchFamily="34" charset="0"/>
              </a:rPr>
              <a:t>species complex </a:t>
            </a:r>
            <a:r>
              <a:rPr lang="en-US" sz="2800" dirty="0">
                <a:latin typeface="Calibri" panose="020F0502020204030204" pitchFamily="34" charset="0"/>
                <a:cs typeface="Calibri" panose="020F0502020204030204" pitchFamily="34" charset="0"/>
              </a:rPr>
              <a:t>level</a:t>
            </a:r>
          </a:p>
          <a:p>
            <a:endParaRPr lang="en-US" sz="28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5EB3298-6F49-BA48-BB5C-FD6767E37751}"/>
              </a:ext>
            </a:extLst>
          </p:cNvPr>
          <p:cNvSpPr>
            <a:spLocks noGrp="1"/>
          </p:cNvSpPr>
          <p:nvPr>
            <p:ph idx="1"/>
          </p:nvPr>
        </p:nvSpPr>
        <p:spPr>
          <a:xfrm>
            <a:off x="483705" y="1006077"/>
            <a:ext cx="5864086" cy="3910480"/>
          </a:xfrm>
        </p:spPr>
        <p:txBody>
          <a:bodyPr>
            <a:normAutofit lnSpcReduction="10000"/>
          </a:bodyPr>
          <a:lstStyle/>
          <a:p>
            <a:r>
              <a:rPr lang="en-US" sz="2800" dirty="0"/>
              <a:t>Severe anthracnose on:</a:t>
            </a:r>
          </a:p>
          <a:p>
            <a:pPr lvl="1"/>
            <a:r>
              <a:rPr lang="en-US" dirty="0"/>
              <a:t>Papaya</a:t>
            </a:r>
          </a:p>
          <a:p>
            <a:pPr lvl="1"/>
            <a:r>
              <a:rPr lang="en-US" dirty="0"/>
              <a:t>Cucumber</a:t>
            </a:r>
          </a:p>
          <a:p>
            <a:pPr lvl="1"/>
            <a:r>
              <a:rPr lang="en-US" dirty="0"/>
              <a:t>Mango</a:t>
            </a:r>
          </a:p>
          <a:p>
            <a:endParaRPr lang="en-US" dirty="0"/>
          </a:p>
          <a:p>
            <a:r>
              <a:rPr lang="en-US" sz="2800" dirty="0"/>
              <a:t>Also causes foliar symptoms on 50 other crops and ornamentals</a:t>
            </a:r>
          </a:p>
          <a:p>
            <a:pPr lvl="1"/>
            <a:r>
              <a:rPr lang="en-US" dirty="0"/>
              <a:t>breadfruit, avocado, banana, eggplant, pepper, yam, watermelon, tomato, mango</a:t>
            </a:r>
          </a:p>
          <a:p>
            <a:pPr lvl="1"/>
            <a:r>
              <a:rPr lang="en-US" dirty="0"/>
              <a:t>plumeria, bougainvillea, dracaena, croton</a:t>
            </a:r>
          </a:p>
          <a:p>
            <a:endParaRPr lang="en-US" dirty="0"/>
          </a:p>
        </p:txBody>
      </p:sp>
      <p:sp>
        <p:nvSpPr>
          <p:cNvPr id="4" name="Title 1">
            <a:extLst>
              <a:ext uri="{FF2B5EF4-FFF2-40B4-BE49-F238E27FC236}">
                <a16:creationId xmlns:a16="http://schemas.microsoft.com/office/drawing/2014/main" xmlns="" id="{0A757790-22A8-A44C-B08D-48C5F56E1962}"/>
              </a:ext>
            </a:extLst>
          </p:cNvPr>
          <p:cNvSpPr txBox="1">
            <a:spLocks/>
          </p:cNvSpPr>
          <p:nvPr/>
        </p:nvSpPr>
        <p:spPr>
          <a:xfrm>
            <a:off x="1091648" y="91677"/>
            <a:ext cx="6960704" cy="914400"/>
          </a:xfrm>
          <a:prstGeom prst="rect">
            <a:avLst/>
          </a:prstGeom>
        </p:spPr>
        <p:txBody>
          <a:bodyPr vert="horz" lIns="91440" tIns="45720" rIns="91440" bIns="45720" rtlCol="0" anchor="ctr">
            <a:normAutofit fontScale="97500"/>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200" b="1" i="1" dirty="0">
                <a:solidFill>
                  <a:srgbClr val="1339CC"/>
                </a:solidFill>
                <a:latin typeface="Calibri" charset="0"/>
                <a:ea typeface="ＭＳ Ｐゴシック" charset="0"/>
                <a:cs typeface="Calibri" charset="0"/>
              </a:rPr>
              <a:t>Colletotrichum</a:t>
            </a:r>
            <a:r>
              <a:rPr lang="en-US" sz="3200" b="1" dirty="0">
                <a:solidFill>
                  <a:srgbClr val="1339CC"/>
                </a:solidFill>
                <a:latin typeface="Calibri" charset="0"/>
                <a:ea typeface="ＭＳ Ｐゴシック" charset="0"/>
                <a:cs typeface="Calibri" charset="0"/>
              </a:rPr>
              <a:t> hosts on Guam</a:t>
            </a:r>
          </a:p>
        </p:txBody>
      </p:sp>
      <p:pic>
        <p:nvPicPr>
          <p:cNvPr id="4098" name="Picture 2" descr="Colletotrichum Orbiculare Or Anthracnose Of Cucurbits On Leaves. Cucumber  Plant With Disease In The Vegetable Garden Stock Photo, Picture And Royalty  Free Image. Image 129190628.">
            <a:extLst>
              <a:ext uri="{FF2B5EF4-FFF2-40B4-BE49-F238E27FC236}">
                <a16:creationId xmlns:a16="http://schemas.microsoft.com/office/drawing/2014/main" xmlns="" id="{23655D45-11BE-E643-9772-E193272C6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7791" y="937041"/>
            <a:ext cx="2481539" cy="372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864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E20AC2-BD81-6C4F-AB2B-032DE114FB32}"/>
              </a:ext>
            </a:extLst>
          </p:cNvPr>
          <p:cNvSpPr>
            <a:spLocks noGrp="1"/>
          </p:cNvSpPr>
          <p:nvPr>
            <p:ph type="title"/>
          </p:nvPr>
        </p:nvSpPr>
        <p:spPr/>
        <p:txBody>
          <a:bodyPr/>
          <a:lstStyle/>
          <a:p>
            <a:r>
              <a:rPr lang="en-US" b="1" dirty="0">
                <a:solidFill>
                  <a:srgbClr val="1339CC"/>
                </a:solidFill>
              </a:rPr>
              <a:t>The genus </a:t>
            </a:r>
            <a:r>
              <a:rPr lang="en-US" b="1" i="1" dirty="0">
                <a:solidFill>
                  <a:srgbClr val="1339CC"/>
                </a:solidFill>
              </a:rPr>
              <a:t>Colletotrichum</a:t>
            </a:r>
            <a:r>
              <a:rPr lang="en-US" b="1" dirty="0">
                <a:solidFill>
                  <a:srgbClr val="1339CC"/>
                </a:solidFill>
              </a:rPr>
              <a:t> </a:t>
            </a:r>
          </a:p>
        </p:txBody>
      </p:sp>
      <p:sp>
        <p:nvSpPr>
          <p:cNvPr id="4" name="Rectangle 3">
            <a:extLst>
              <a:ext uri="{FF2B5EF4-FFF2-40B4-BE49-F238E27FC236}">
                <a16:creationId xmlns:a16="http://schemas.microsoft.com/office/drawing/2014/main" xmlns="" id="{1B56356B-85A9-B14C-8845-6287A149E599}"/>
              </a:ext>
            </a:extLst>
          </p:cNvPr>
          <p:cNvSpPr/>
          <p:nvPr/>
        </p:nvSpPr>
        <p:spPr>
          <a:xfrm>
            <a:off x="559904" y="1501373"/>
            <a:ext cx="8024191" cy="2677656"/>
          </a:xfrm>
          <a:prstGeom prst="rect">
            <a:avLst/>
          </a:prstGeom>
        </p:spPr>
        <p:txBody>
          <a:bodyPr wrap="square">
            <a:spAutoFit/>
          </a:bodyPr>
          <a:lstStyle/>
          <a:p>
            <a:r>
              <a:rPr lang="en-US" sz="2800" dirty="0"/>
              <a:t>It has a primarily tropical and subtropical distribution</a:t>
            </a:r>
          </a:p>
          <a:p>
            <a:endParaRPr lang="en-US" sz="2800" dirty="0"/>
          </a:p>
          <a:p>
            <a:r>
              <a:rPr lang="en-US" sz="2800" dirty="0"/>
              <a:t>Mostly asexual (conidia) but some also reproduce sexually (ascospores)</a:t>
            </a:r>
          </a:p>
          <a:p>
            <a:endParaRPr lang="en-US" sz="2800" dirty="0"/>
          </a:p>
          <a:p>
            <a:r>
              <a:rPr lang="en-US" sz="2800" b="1" dirty="0" err="1"/>
              <a:t>Hemibiotrophs</a:t>
            </a:r>
            <a:r>
              <a:rPr lang="en-US" sz="2800" dirty="0"/>
              <a:t> and endophytes</a:t>
            </a:r>
          </a:p>
        </p:txBody>
      </p:sp>
    </p:spTree>
    <p:extLst>
      <p:ext uri="{BB962C8B-B14F-4D97-AF65-F5344CB8AC3E}">
        <p14:creationId xmlns:p14="http://schemas.microsoft.com/office/powerpoint/2010/main" val="2133372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264485" y="29933"/>
            <a:ext cx="6960704" cy="914400"/>
          </a:xfrm>
        </p:spPr>
        <p:txBody>
          <a:bodyPr>
            <a:normAutofit/>
          </a:bodyPr>
          <a:lstStyle/>
          <a:p>
            <a:r>
              <a:rPr lang="en-US" sz="3200" b="1" dirty="0">
                <a:solidFill>
                  <a:srgbClr val="1339CC"/>
                </a:solidFill>
                <a:latin typeface="Calibri" charset="0"/>
                <a:ea typeface="ＭＳ Ｐゴシック" charset="0"/>
                <a:cs typeface="Calibri" charset="0"/>
              </a:rPr>
              <a:t>Anthracnose</a:t>
            </a:r>
          </a:p>
        </p:txBody>
      </p:sp>
      <p:sp>
        <p:nvSpPr>
          <p:cNvPr id="2" name="Rectangle 1">
            <a:extLst>
              <a:ext uri="{FF2B5EF4-FFF2-40B4-BE49-F238E27FC236}">
                <a16:creationId xmlns:a16="http://schemas.microsoft.com/office/drawing/2014/main" xmlns="" id="{5E09046D-2C56-2343-9AFE-A6054BE5EFED}"/>
              </a:ext>
            </a:extLst>
          </p:cNvPr>
          <p:cNvSpPr/>
          <p:nvPr/>
        </p:nvSpPr>
        <p:spPr>
          <a:xfrm>
            <a:off x="97176" y="354612"/>
            <a:ext cx="7477540" cy="5632311"/>
          </a:xfrm>
          <a:prstGeom prst="rect">
            <a:avLst/>
          </a:prstGeom>
        </p:spPr>
        <p:txBody>
          <a:bodyPr wrap="square">
            <a:spAutoFit/>
          </a:bodyPr>
          <a:lstStyle/>
          <a:p>
            <a:pPr lvl="1"/>
            <a:endParaRPr lang="en-US" sz="2800" i="1" dirty="0">
              <a:latin typeface="Calibri" charset="0"/>
              <a:ea typeface="ＭＳ Ｐゴシック" charset="0"/>
              <a:cs typeface="Calibri" charset="0"/>
            </a:endParaRPr>
          </a:p>
          <a:p>
            <a:pPr lvl="1"/>
            <a:r>
              <a:rPr lang="en-US" sz="2400" dirty="0">
                <a:latin typeface="Calibri" charset="0"/>
                <a:ea typeface="ＭＳ Ｐゴシック" charset="0"/>
                <a:cs typeface="Calibri" charset="0"/>
              </a:rPr>
              <a:t>Seed transmitted</a:t>
            </a:r>
          </a:p>
          <a:p>
            <a:pPr lvl="1"/>
            <a:r>
              <a:rPr lang="en-US" sz="2400" dirty="0">
                <a:latin typeface="Calibri" charset="0"/>
                <a:ea typeface="ＭＳ Ｐゴシック" charset="0"/>
                <a:cs typeface="Calibri" charset="0"/>
              </a:rPr>
              <a:t>Saprophyte in soil</a:t>
            </a:r>
          </a:p>
          <a:p>
            <a:pPr lvl="1"/>
            <a:r>
              <a:rPr lang="en-US" sz="2400" dirty="0"/>
              <a:t>Spread by</a:t>
            </a:r>
          </a:p>
          <a:p>
            <a:pPr marL="1371600" lvl="2" indent="-457200">
              <a:buFont typeface="Arial" panose="020B0604020202020204" pitchFamily="34" charset="0"/>
              <a:buChar char="•"/>
            </a:pPr>
            <a:r>
              <a:rPr lang="en-US" sz="2000" dirty="0"/>
              <a:t>Cucumber beetles</a:t>
            </a:r>
          </a:p>
          <a:p>
            <a:pPr marL="1371600" lvl="2" indent="-457200">
              <a:buFont typeface="Arial" panose="020B0604020202020204" pitchFamily="34" charset="0"/>
              <a:buChar char="•"/>
            </a:pPr>
            <a:r>
              <a:rPr lang="en-US" sz="2000" dirty="0"/>
              <a:t>Water splash</a:t>
            </a:r>
          </a:p>
          <a:p>
            <a:pPr marL="1371600" lvl="2" indent="-457200">
              <a:buFont typeface="Arial" panose="020B0604020202020204" pitchFamily="34" charset="0"/>
              <a:buChar char="•"/>
            </a:pPr>
            <a:r>
              <a:rPr lang="en-US" sz="2000" dirty="0"/>
              <a:t>Workers/tools</a:t>
            </a:r>
          </a:p>
          <a:p>
            <a:pPr lvl="1"/>
            <a:r>
              <a:rPr lang="en-US" sz="2400" dirty="0">
                <a:latin typeface="Calibri" charset="0"/>
                <a:ea typeface="ＭＳ Ｐゴシック" charset="0"/>
                <a:cs typeface="Calibri" charset="0"/>
              </a:rPr>
              <a:t>Control</a:t>
            </a:r>
          </a:p>
          <a:p>
            <a:pPr marL="1371600" lvl="2" indent="-457200">
              <a:buFont typeface="Arial" panose="020B0604020202020204" pitchFamily="34" charset="0"/>
              <a:buChar char="•"/>
            </a:pPr>
            <a:r>
              <a:rPr lang="en-US" sz="2000" dirty="0">
                <a:latin typeface="Calibri" charset="0"/>
                <a:ea typeface="ＭＳ Ｐゴシック" charset="0"/>
                <a:cs typeface="Calibri" charset="0"/>
              </a:rPr>
              <a:t>Disease-free seed</a:t>
            </a:r>
          </a:p>
          <a:p>
            <a:pPr marL="1371600" lvl="2" indent="-457200">
              <a:buFont typeface="Arial" panose="020B0604020202020204" pitchFamily="34" charset="0"/>
              <a:buChar char="•"/>
            </a:pPr>
            <a:r>
              <a:rPr lang="en-US" sz="2000" dirty="0">
                <a:latin typeface="Calibri" charset="0"/>
                <a:ea typeface="ＭＳ Ｐゴシック" charset="0"/>
                <a:cs typeface="Calibri" charset="0"/>
              </a:rPr>
              <a:t>Crop rotation</a:t>
            </a:r>
          </a:p>
          <a:p>
            <a:pPr marL="1371600" lvl="2" indent="-457200">
              <a:buFont typeface="Arial" panose="020B0604020202020204" pitchFamily="34" charset="0"/>
              <a:buChar char="•"/>
            </a:pPr>
            <a:r>
              <a:rPr lang="en-US" sz="2000" dirty="0">
                <a:latin typeface="Calibri" charset="0"/>
                <a:ea typeface="ＭＳ Ｐゴシック" charset="0"/>
                <a:cs typeface="Calibri" charset="0"/>
              </a:rPr>
              <a:t>Resistant cultivars</a:t>
            </a:r>
          </a:p>
          <a:p>
            <a:pPr marL="1371600" lvl="2" indent="-457200">
              <a:buFont typeface="Arial" panose="020B0604020202020204" pitchFamily="34" charset="0"/>
              <a:buChar char="•"/>
            </a:pPr>
            <a:r>
              <a:rPr lang="en-US" sz="2000" dirty="0">
                <a:latin typeface="Calibri" charset="0"/>
                <a:ea typeface="ＭＳ Ｐゴシック" charset="0"/>
                <a:cs typeface="Calibri" charset="0"/>
              </a:rPr>
              <a:t>Arthropod control</a:t>
            </a:r>
          </a:p>
          <a:p>
            <a:pPr marL="1371600" lvl="2" indent="-457200">
              <a:buFont typeface="Arial" panose="020B0604020202020204" pitchFamily="34" charset="0"/>
              <a:buChar char="•"/>
            </a:pPr>
            <a:r>
              <a:rPr lang="en-US" sz="2000" dirty="0">
                <a:latin typeface="Calibri" charset="0"/>
                <a:ea typeface="ＭＳ Ｐゴシック" charset="0"/>
                <a:cs typeface="Calibri" charset="0"/>
              </a:rPr>
              <a:t>Sanitation</a:t>
            </a:r>
          </a:p>
          <a:p>
            <a:pPr marL="1371600" lvl="2" indent="-457200">
              <a:buFont typeface="Arial" panose="020B0604020202020204" pitchFamily="34" charset="0"/>
              <a:buChar char="•"/>
            </a:pPr>
            <a:r>
              <a:rPr lang="en-US" sz="2000" dirty="0">
                <a:latin typeface="Calibri" charset="0"/>
                <a:ea typeface="ＭＳ Ｐゴシック" charset="0"/>
                <a:cs typeface="Calibri" charset="0"/>
              </a:rPr>
              <a:t>Chemicals</a:t>
            </a:r>
          </a:p>
          <a:p>
            <a:endParaRPr lang="en-US" sz="2800" i="1" dirty="0">
              <a:latin typeface="Calibri" charset="0"/>
              <a:ea typeface="ＭＳ Ｐゴシック" charset="0"/>
              <a:cs typeface="Calibri" charset="0"/>
            </a:endParaRPr>
          </a:p>
          <a:p>
            <a:endParaRPr lang="en-US" sz="2800" i="1" dirty="0">
              <a:latin typeface="Calibri" charset="0"/>
              <a:ea typeface="ＭＳ Ｐゴシック" charset="0"/>
              <a:cs typeface="Calibri" charset="0"/>
            </a:endParaRPr>
          </a:p>
        </p:txBody>
      </p:sp>
      <p:pic>
        <p:nvPicPr>
          <p:cNvPr id="9218" name="Picture 2" descr="How To Control Anthracnose | Solutions Pest &amp;amp; Lawn">
            <a:extLst>
              <a:ext uri="{FF2B5EF4-FFF2-40B4-BE49-F238E27FC236}">
                <a16:creationId xmlns:a16="http://schemas.microsoft.com/office/drawing/2014/main" xmlns="" id="{B54639FB-9057-1E4E-A670-E99FCDDC7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720" y="1508378"/>
            <a:ext cx="4950423" cy="278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6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033" y="2945606"/>
            <a:ext cx="3371850" cy="2197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0" name="Picture 3"/>
          <p:cNvPicPr>
            <a:picLocks noChangeAspect="1" noChangeArrowheads="1"/>
          </p:cNvPicPr>
          <p:nvPr/>
        </p:nvPicPr>
        <p:blipFill>
          <a:blip r:embed="rId4">
            <a:extLst>
              <a:ext uri="{28A0092B-C50C-407E-A947-70E740481C1C}">
                <a14:useLocalDpi xmlns:a14="http://schemas.microsoft.com/office/drawing/2010/main" val="0"/>
              </a:ext>
            </a:extLst>
          </a:blip>
          <a:srcRect b="5785"/>
          <a:stretch>
            <a:fillRect/>
          </a:stretch>
        </p:blipFill>
        <p:spPr bwMode="auto">
          <a:xfrm>
            <a:off x="4571999" y="709533"/>
            <a:ext cx="2944660" cy="206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678" y="612803"/>
            <a:ext cx="2449140" cy="2253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a:spLocks noGrp="1"/>
          </p:cNvSpPr>
          <p:nvPr>
            <p:ph type="title" idx="4294967295"/>
          </p:nvPr>
        </p:nvSpPr>
        <p:spPr>
          <a:xfrm>
            <a:off x="2714625" y="171450"/>
            <a:ext cx="3714749" cy="857250"/>
          </a:xfrm>
        </p:spPr>
        <p:txBody>
          <a:bodyPr>
            <a:noAutofit/>
          </a:bodyPr>
          <a:lstStyle/>
          <a:p>
            <a:pPr eaLnBrk="1" hangingPunct="1">
              <a:defRPr/>
            </a:pPr>
            <a:r>
              <a:rPr lang="en-US" sz="3200" b="1" dirty="0" err="1">
                <a:solidFill>
                  <a:srgbClr val="1339CC"/>
                </a:solidFill>
                <a:latin typeface="Calibri"/>
                <a:cs typeface="Calibri"/>
              </a:rPr>
              <a:t>Acervuli</a:t>
            </a:r>
            <a:r>
              <a:rPr lang="en-US" sz="3200" b="1" dirty="0">
                <a:solidFill>
                  <a:srgbClr val="1339CC"/>
                </a:solidFill>
                <a:latin typeface="Calibri"/>
                <a:cs typeface="Calibri"/>
              </a:rPr>
              <a:t> (-us)</a:t>
            </a:r>
            <a:br>
              <a:rPr lang="en-US" sz="3200" b="1" dirty="0">
                <a:solidFill>
                  <a:srgbClr val="1339CC"/>
                </a:solidFill>
                <a:latin typeface="Calibri"/>
                <a:cs typeface="Calibri"/>
              </a:rPr>
            </a:br>
            <a:endParaRPr lang="en-US" sz="3200" b="1" dirty="0">
              <a:solidFill>
                <a:srgbClr val="1339CC"/>
              </a:solidFill>
              <a:latin typeface="Calibri"/>
              <a:cs typeface="Calibri"/>
            </a:endParaRPr>
          </a:p>
        </p:txBody>
      </p:sp>
      <p:pic>
        <p:nvPicPr>
          <p:cNvPr id="7" name="Picture 4" descr="anthracnose (Colletotrichum orbiculare ) on cucumber (Cucumis sativus ) -  5430017">
            <a:extLst>
              <a:ext uri="{FF2B5EF4-FFF2-40B4-BE49-F238E27FC236}">
                <a16:creationId xmlns:a16="http://schemas.microsoft.com/office/drawing/2014/main" xmlns="" id="{FFB4972B-6ED3-C34F-9567-62234F5988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873" y="2769851"/>
            <a:ext cx="3179876" cy="23849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D74D91E-0979-944C-9693-4D8F900D843A}"/>
              </a:ext>
            </a:extLst>
          </p:cNvPr>
          <p:cNvSpPr/>
          <p:nvPr/>
        </p:nvSpPr>
        <p:spPr>
          <a:xfrm>
            <a:off x="7790663" y="1739692"/>
            <a:ext cx="991105" cy="523220"/>
          </a:xfrm>
          <a:prstGeom prst="rect">
            <a:avLst/>
          </a:prstGeom>
        </p:spPr>
        <p:txBody>
          <a:bodyPr wrap="none">
            <a:spAutoFit/>
          </a:bodyPr>
          <a:lstStyle/>
          <a:p>
            <a:r>
              <a:rPr lang="en-US" sz="2800" dirty="0">
                <a:latin typeface="Calibri" charset="0"/>
                <a:ea typeface="ＭＳ Ｐゴシック" charset="0"/>
                <a:cs typeface="Calibri" charset="0"/>
              </a:rPr>
              <a:t>Setae</a:t>
            </a:r>
            <a:endParaRPr lang="en-US" sz="2800" dirty="0"/>
          </a:p>
        </p:txBody>
      </p:sp>
      <p:cxnSp>
        <p:nvCxnSpPr>
          <p:cNvPr id="4" name="Straight Arrow Connector 3">
            <a:extLst>
              <a:ext uri="{FF2B5EF4-FFF2-40B4-BE49-F238E27FC236}">
                <a16:creationId xmlns:a16="http://schemas.microsoft.com/office/drawing/2014/main" xmlns="" id="{AEC21995-A7B6-0940-B180-6D1A0B7B600F}"/>
              </a:ext>
            </a:extLst>
          </p:cNvPr>
          <p:cNvCxnSpPr/>
          <p:nvPr/>
        </p:nvCxnSpPr>
        <p:spPr>
          <a:xfrm flipH="1">
            <a:off x="7596651" y="2571750"/>
            <a:ext cx="473923" cy="1099102"/>
          </a:xfrm>
          <a:prstGeom prst="straightConnector1">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047479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091648" y="175707"/>
            <a:ext cx="6960704" cy="914400"/>
          </a:xfrm>
        </p:spPr>
        <p:txBody>
          <a:bodyPr>
            <a:normAutofit fontScale="90000"/>
          </a:bodyPr>
          <a:lstStyle/>
          <a:p>
            <a:r>
              <a:rPr lang="en-US" sz="3200" b="1" i="1" dirty="0">
                <a:solidFill>
                  <a:srgbClr val="1339CC"/>
                </a:solidFill>
                <a:latin typeface="Calibri" charset="0"/>
                <a:ea typeface="ＭＳ Ｐゴシック" charset="0"/>
                <a:cs typeface="Calibri" charset="0"/>
              </a:rPr>
              <a:t>Colletotrichum</a:t>
            </a:r>
            <a:r>
              <a:rPr lang="en-US" sz="3200" b="1" dirty="0">
                <a:solidFill>
                  <a:srgbClr val="1339CC"/>
                </a:solidFill>
                <a:latin typeface="Calibri" charset="0"/>
                <a:ea typeface="ＭＳ Ｐゴシック" charset="0"/>
                <a:cs typeface="Calibri" charset="0"/>
              </a:rPr>
              <a:t> species complexes on Guam</a:t>
            </a:r>
          </a:p>
        </p:txBody>
      </p:sp>
      <p:sp>
        <p:nvSpPr>
          <p:cNvPr id="2" name="Rectangle 1">
            <a:extLst>
              <a:ext uri="{FF2B5EF4-FFF2-40B4-BE49-F238E27FC236}">
                <a16:creationId xmlns:a16="http://schemas.microsoft.com/office/drawing/2014/main" xmlns="" id="{5E09046D-2C56-2343-9AFE-A6054BE5EFED}"/>
              </a:ext>
            </a:extLst>
          </p:cNvPr>
          <p:cNvSpPr/>
          <p:nvPr/>
        </p:nvSpPr>
        <p:spPr>
          <a:xfrm>
            <a:off x="1374230" y="1259450"/>
            <a:ext cx="4589248" cy="1815882"/>
          </a:xfrm>
          <a:prstGeom prst="rect">
            <a:avLst/>
          </a:prstGeom>
        </p:spPr>
        <p:txBody>
          <a:bodyPr wrap="square">
            <a:spAutoFit/>
          </a:bodyPr>
          <a:lstStyle/>
          <a:p>
            <a:endParaRPr lang="en-US" sz="2800" i="1" dirty="0">
              <a:latin typeface="Calibri" charset="0"/>
              <a:ea typeface="ＭＳ Ｐゴシック" charset="0"/>
              <a:cs typeface="Calibri" charset="0"/>
            </a:endParaRPr>
          </a:p>
          <a:p>
            <a:endParaRPr lang="en-US" sz="2800" i="1" dirty="0">
              <a:latin typeface="Calibri" charset="0"/>
              <a:ea typeface="ＭＳ Ｐゴシック" charset="0"/>
              <a:cs typeface="Calibri" charset="0"/>
            </a:endParaRPr>
          </a:p>
          <a:p>
            <a:r>
              <a:rPr lang="en-US" sz="2800" i="1" dirty="0">
                <a:latin typeface="Calibri" charset="0"/>
                <a:ea typeface="ＭＳ Ｐゴシック" charset="0"/>
                <a:cs typeface="Calibri" charset="0"/>
              </a:rPr>
              <a:t>C. </a:t>
            </a:r>
            <a:r>
              <a:rPr lang="en-US" sz="2800" i="1" dirty="0" err="1">
                <a:latin typeface="Calibri" charset="0"/>
                <a:ea typeface="ＭＳ Ｐゴシック" charset="0"/>
                <a:cs typeface="Calibri" charset="0"/>
              </a:rPr>
              <a:t>obiculare</a:t>
            </a:r>
            <a:endParaRPr lang="en-US" sz="2800" i="1" dirty="0">
              <a:latin typeface="Calibri" charset="0"/>
              <a:ea typeface="ＭＳ Ｐゴシック" charset="0"/>
              <a:cs typeface="Calibri" charset="0"/>
            </a:endParaRPr>
          </a:p>
          <a:p>
            <a:r>
              <a:rPr lang="en-US" sz="2800" i="1" dirty="0">
                <a:latin typeface="Calibri" charset="0"/>
                <a:ea typeface="ＭＳ Ｐゴシック" charset="0"/>
                <a:cs typeface="Calibri" charset="0"/>
              </a:rPr>
              <a:t>C. </a:t>
            </a:r>
            <a:r>
              <a:rPr lang="en-US" sz="2800" i="1" dirty="0" err="1">
                <a:latin typeface="Calibri" charset="0"/>
                <a:ea typeface="ＭＳ Ｐゴシック" charset="0"/>
                <a:cs typeface="Calibri" charset="0"/>
              </a:rPr>
              <a:t>gloeosporioides</a:t>
            </a:r>
            <a:endParaRPr lang="en-US" sz="2800" dirty="0">
              <a:latin typeface="Calibri" charset="0"/>
              <a:ea typeface="ＭＳ Ｐゴシック" charset="0"/>
              <a:cs typeface="Calibri" charset="0"/>
            </a:endParaRPr>
          </a:p>
        </p:txBody>
      </p:sp>
      <p:pic>
        <p:nvPicPr>
          <p:cNvPr id="7" name="Picture 4" descr="anthracnose (Colletotrichum orbiculare ) on cucumber (Cucumis sativus ) -  5430017">
            <a:extLst>
              <a:ext uri="{FF2B5EF4-FFF2-40B4-BE49-F238E27FC236}">
                <a16:creationId xmlns:a16="http://schemas.microsoft.com/office/drawing/2014/main" xmlns="" id="{AAF40125-3E6E-2147-B601-8482CBBAF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771" y="1364974"/>
            <a:ext cx="3586935" cy="269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25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264485" y="29933"/>
            <a:ext cx="6960704" cy="914400"/>
          </a:xfrm>
        </p:spPr>
        <p:txBody>
          <a:bodyPr>
            <a:normAutofit/>
          </a:bodyPr>
          <a:lstStyle/>
          <a:p>
            <a:r>
              <a:rPr lang="en-US" sz="3200" b="1" i="1" dirty="0">
                <a:solidFill>
                  <a:srgbClr val="1339CC"/>
                </a:solidFill>
                <a:latin typeface="Calibri" charset="0"/>
                <a:ea typeface="ＭＳ Ｐゴシック" charset="0"/>
                <a:cs typeface="Calibri" charset="0"/>
              </a:rPr>
              <a:t>Colletotrichum </a:t>
            </a:r>
            <a:r>
              <a:rPr lang="en-US" sz="3200" b="1" i="1" dirty="0" err="1">
                <a:solidFill>
                  <a:srgbClr val="1339CC"/>
                </a:solidFill>
                <a:latin typeface="Calibri" charset="0"/>
                <a:ea typeface="ＭＳ Ｐゴシック" charset="0"/>
                <a:cs typeface="Calibri" charset="0"/>
              </a:rPr>
              <a:t>obiculare</a:t>
            </a:r>
            <a:endParaRPr lang="en-US" sz="3200" b="1" i="1" dirty="0">
              <a:solidFill>
                <a:srgbClr val="1339CC"/>
              </a:solidFill>
              <a:latin typeface="Calibri" charset="0"/>
              <a:ea typeface="ＭＳ Ｐゴシック" charset="0"/>
              <a:cs typeface="Calibri" charset="0"/>
            </a:endParaRPr>
          </a:p>
        </p:txBody>
      </p:sp>
      <p:sp>
        <p:nvSpPr>
          <p:cNvPr id="2" name="Rectangle 1">
            <a:extLst>
              <a:ext uri="{FF2B5EF4-FFF2-40B4-BE49-F238E27FC236}">
                <a16:creationId xmlns:a16="http://schemas.microsoft.com/office/drawing/2014/main" xmlns="" id="{5E09046D-2C56-2343-9AFE-A6054BE5EFED}"/>
              </a:ext>
            </a:extLst>
          </p:cNvPr>
          <p:cNvSpPr/>
          <p:nvPr/>
        </p:nvSpPr>
        <p:spPr>
          <a:xfrm>
            <a:off x="128526" y="324981"/>
            <a:ext cx="6033735" cy="2246769"/>
          </a:xfrm>
          <a:prstGeom prst="rect">
            <a:avLst/>
          </a:prstGeom>
        </p:spPr>
        <p:txBody>
          <a:bodyPr wrap="square">
            <a:spAutoFit/>
          </a:bodyPr>
          <a:lstStyle/>
          <a:p>
            <a:endParaRPr lang="en-US" sz="2800" i="1" dirty="0">
              <a:latin typeface="Calibri" charset="0"/>
              <a:ea typeface="ＭＳ Ｐゴシック" charset="0"/>
              <a:cs typeface="Calibri" charset="0"/>
            </a:endParaRPr>
          </a:p>
          <a:p>
            <a:endParaRPr lang="en-US" sz="2800" i="1" dirty="0">
              <a:latin typeface="Calibri" charset="0"/>
              <a:ea typeface="ＭＳ Ｐゴシック" charset="0"/>
              <a:cs typeface="Calibri" charset="0"/>
            </a:endParaRPr>
          </a:p>
          <a:p>
            <a:pPr marL="800100" lvl="1" indent="-342900">
              <a:buFont typeface="Arial" panose="020B0604020202020204" pitchFamily="34" charset="0"/>
              <a:buChar char="•"/>
            </a:pPr>
            <a:r>
              <a:rPr lang="en-US" sz="2800" dirty="0">
                <a:latin typeface="Calibri" charset="0"/>
                <a:ea typeface="ＭＳ Ｐゴシック" charset="0"/>
                <a:cs typeface="Calibri" charset="0"/>
              </a:rPr>
              <a:t>nine species in species complex</a:t>
            </a:r>
          </a:p>
          <a:p>
            <a:pPr marL="800100" lvl="1" indent="-342900">
              <a:buFont typeface="Arial" panose="020B0604020202020204" pitchFamily="34" charset="0"/>
              <a:buChar char="•"/>
            </a:pPr>
            <a:r>
              <a:rPr lang="en-US" sz="2800" dirty="0">
                <a:latin typeface="Calibri" charset="0"/>
                <a:ea typeface="ＭＳ Ｐゴシック" charset="0"/>
                <a:cs typeface="Calibri" charset="0"/>
              </a:rPr>
              <a:t>melons and cucumber</a:t>
            </a:r>
          </a:p>
          <a:p>
            <a:pPr marL="800100" lvl="1" indent="-342900">
              <a:buFont typeface="Arial" panose="020B0604020202020204" pitchFamily="34" charset="0"/>
              <a:buChar char="•"/>
            </a:pPr>
            <a:r>
              <a:rPr lang="en-US" sz="2800" dirty="0">
                <a:latin typeface="Calibri" charset="0"/>
                <a:ea typeface="ＭＳ Ｐゴシック" charset="0"/>
                <a:cs typeface="Calibri" charset="0"/>
              </a:rPr>
              <a:t>lesions have shot-hole appearance</a:t>
            </a:r>
            <a:endParaRPr lang="en-US" sz="2800" dirty="0"/>
          </a:p>
        </p:txBody>
      </p:sp>
      <p:pic>
        <p:nvPicPr>
          <p:cNvPr id="2050" name="Picture 2">
            <a:extLst>
              <a:ext uri="{FF2B5EF4-FFF2-40B4-BE49-F238E27FC236}">
                <a16:creationId xmlns:a16="http://schemas.microsoft.com/office/drawing/2014/main" xmlns="" id="{DF782830-D93D-764A-A75C-C96E9D97D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76" y="2899406"/>
            <a:ext cx="279400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xmlns="" id="{0D24FC92-B513-CC42-9F63-6E8B94C76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261" y="856236"/>
            <a:ext cx="2721809" cy="20413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xmlns="" id="{73442CCA-F4AF-DF46-AF28-73322C00F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4837" y="3047154"/>
            <a:ext cx="2940678" cy="196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503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022564" y="68065"/>
            <a:ext cx="6960704" cy="914400"/>
          </a:xfrm>
        </p:spPr>
        <p:txBody>
          <a:bodyPr>
            <a:normAutofit/>
          </a:bodyPr>
          <a:lstStyle/>
          <a:p>
            <a:r>
              <a:rPr lang="en-US" sz="3200" b="1" i="1" dirty="0">
                <a:solidFill>
                  <a:srgbClr val="1339CC"/>
                </a:solidFill>
                <a:latin typeface="Calibri" charset="0"/>
                <a:ea typeface="ＭＳ Ｐゴシック" charset="0"/>
                <a:cs typeface="Calibri" charset="0"/>
              </a:rPr>
              <a:t>Colletotrichum</a:t>
            </a:r>
            <a:r>
              <a:rPr lang="en-US" sz="3200" b="1" dirty="0">
                <a:solidFill>
                  <a:srgbClr val="1339CC"/>
                </a:solidFill>
                <a:latin typeface="Calibri" charset="0"/>
                <a:ea typeface="ＭＳ Ｐゴシック" charset="0"/>
                <a:cs typeface="Calibri" charset="0"/>
              </a:rPr>
              <a:t> </a:t>
            </a:r>
            <a:r>
              <a:rPr lang="en-US" sz="3200" b="1" i="1" dirty="0" err="1">
                <a:solidFill>
                  <a:srgbClr val="1339CC"/>
                </a:solidFill>
                <a:latin typeface="Calibri" charset="0"/>
                <a:ea typeface="ＭＳ Ｐゴシック" charset="0"/>
                <a:cs typeface="Calibri" charset="0"/>
              </a:rPr>
              <a:t>gloeosporioides</a:t>
            </a:r>
            <a:endParaRPr lang="en-US" sz="3200" b="1" i="1" dirty="0">
              <a:solidFill>
                <a:srgbClr val="1339CC"/>
              </a:solidFill>
              <a:latin typeface="Calibri" charset="0"/>
              <a:ea typeface="ＭＳ Ｐゴシック" charset="0"/>
              <a:cs typeface="Calibri" charset="0"/>
            </a:endParaRPr>
          </a:p>
        </p:txBody>
      </p:sp>
      <p:sp>
        <p:nvSpPr>
          <p:cNvPr id="2" name="Rectangle 1">
            <a:extLst>
              <a:ext uri="{FF2B5EF4-FFF2-40B4-BE49-F238E27FC236}">
                <a16:creationId xmlns:a16="http://schemas.microsoft.com/office/drawing/2014/main" xmlns="" id="{5E09046D-2C56-2343-9AFE-A6054BE5EFED}"/>
              </a:ext>
            </a:extLst>
          </p:cNvPr>
          <p:cNvSpPr/>
          <p:nvPr/>
        </p:nvSpPr>
        <p:spPr>
          <a:xfrm>
            <a:off x="-432639" y="802035"/>
            <a:ext cx="7358881" cy="3108543"/>
          </a:xfrm>
          <a:prstGeom prst="rect">
            <a:avLst/>
          </a:prstGeom>
        </p:spPr>
        <p:txBody>
          <a:bodyPr wrap="square">
            <a:spAutoFit/>
          </a:bodyPr>
          <a:lstStyle/>
          <a:p>
            <a:pPr marL="914400" lvl="1" indent="-457200">
              <a:buFont typeface="Arial" panose="020B0604020202020204" pitchFamily="34" charset="0"/>
              <a:buChar char="•"/>
            </a:pPr>
            <a:r>
              <a:rPr lang="en-US" sz="2800" dirty="0">
                <a:latin typeface="Calibri" charset="0"/>
                <a:ea typeface="ＭＳ Ｐゴシック" charset="0"/>
                <a:cs typeface="Calibri" charset="0"/>
              </a:rPr>
              <a:t>22 species in species complex</a:t>
            </a:r>
          </a:p>
          <a:p>
            <a:pPr marL="914400" lvl="1" indent="-457200">
              <a:buFont typeface="Arial" panose="020B0604020202020204" pitchFamily="34" charset="0"/>
              <a:buChar char="•"/>
            </a:pPr>
            <a:r>
              <a:rPr lang="en-US" sz="2800" dirty="0">
                <a:latin typeface="Calibri" charset="0"/>
                <a:ea typeface="ＭＳ Ｐゴシック" charset="0"/>
                <a:cs typeface="Calibri" charset="0"/>
              </a:rPr>
              <a:t>Very broad host range</a:t>
            </a:r>
          </a:p>
          <a:p>
            <a:pPr marL="914400" lvl="1" indent="-457200">
              <a:buFont typeface="Arial" panose="020B0604020202020204" pitchFamily="34" charset="0"/>
              <a:buChar char="•"/>
            </a:pPr>
            <a:r>
              <a:rPr lang="en-US" sz="2800" dirty="0">
                <a:latin typeface="Calibri" charset="0"/>
                <a:ea typeface="ＭＳ Ｐゴシック" charset="0"/>
                <a:cs typeface="Calibri" charset="0"/>
              </a:rPr>
              <a:t>Papaya most affected on Guam</a:t>
            </a:r>
          </a:p>
          <a:p>
            <a:pPr marL="914400" lvl="1" indent="-457200">
              <a:buFont typeface="Arial" panose="020B0604020202020204" pitchFamily="34" charset="0"/>
              <a:buChar char="•"/>
            </a:pPr>
            <a:r>
              <a:rPr lang="en-US" sz="2800" i="1" dirty="0" err="1"/>
              <a:t>Glomerella</a:t>
            </a:r>
            <a:r>
              <a:rPr lang="en-US" sz="2800" i="1" dirty="0"/>
              <a:t> </a:t>
            </a:r>
            <a:r>
              <a:rPr lang="en-US" sz="2800" i="1" dirty="0" err="1"/>
              <a:t>cingulata</a:t>
            </a:r>
            <a:r>
              <a:rPr lang="en-US" sz="2800" i="1" dirty="0"/>
              <a:t> </a:t>
            </a:r>
            <a:r>
              <a:rPr lang="en-US" sz="2800" dirty="0"/>
              <a:t>sexual state name</a:t>
            </a:r>
            <a:endParaRPr lang="en-US" sz="2800" dirty="0">
              <a:latin typeface="Calibri" charset="0"/>
              <a:ea typeface="ＭＳ Ｐゴシック" charset="0"/>
              <a:cs typeface="Calibri" charset="0"/>
            </a:endParaRPr>
          </a:p>
          <a:p>
            <a:endParaRPr lang="en-US" sz="2800" i="1" dirty="0">
              <a:latin typeface="Calibri" charset="0"/>
              <a:ea typeface="ＭＳ Ｐゴシック" charset="0"/>
              <a:cs typeface="Calibri" charset="0"/>
            </a:endParaRPr>
          </a:p>
          <a:p>
            <a:endParaRPr lang="en-US" sz="2800" i="1" dirty="0">
              <a:latin typeface="Calibri" charset="0"/>
              <a:ea typeface="ＭＳ Ｐゴシック" charset="0"/>
              <a:cs typeface="Calibri" charset="0"/>
            </a:endParaRPr>
          </a:p>
          <a:p>
            <a:endParaRPr lang="en-US" sz="2800" dirty="0"/>
          </a:p>
        </p:txBody>
      </p:sp>
      <p:pic>
        <p:nvPicPr>
          <p:cNvPr id="5122" name="Picture 2" descr="Identification and phylogenetic correlation among Colletotrichum  gloeosporioides pathogen of anthracnose for mango - ScienceDirect">
            <a:extLst>
              <a:ext uri="{FF2B5EF4-FFF2-40B4-BE49-F238E27FC236}">
                <a16:creationId xmlns:a16="http://schemas.microsoft.com/office/drawing/2014/main" xmlns="" id="{871A21D4-AC6E-C043-AEF2-7A44EA0A3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94" y="2760479"/>
            <a:ext cx="3358171" cy="23001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eating Papayas With Anthracnose – How To Control Anthracnose On Papaya  Trees">
            <a:extLst>
              <a:ext uri="{FF2B5EF4-FFF2-40B4-BE49-F238E27FC236}">
                <a16:creationId xmlns:a16="http://schemas.microsoft.com/office/drawing/2014/main" xmlns="" id="{D48BB277-F6C5-2546-AF18-4323BBB69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744" y="3124259"/>
            <a:ext cx="2550996" cy="170066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apaya leaf disease? | Gardening Forums">
            <a:extLst>
              <a:ext uri="{FF2B5EF4-FFF2-40B4-BE49-F238E27FC236}">
                <a16:creationId xmlns:a16="http://schemas.microsoft.com/office/drawing/2014/main" xmlns="" id="{81A6DAE4-9011-D14E-A82D-EA5027DBE3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4"/>
          <a:stretch/>
        </p:blipFill>
        <p:spPr bwMode="auto">
          <a:xfrm>
            <a:off x="6926242" y="953021"/>
            <a:ext cx="1943520" cy="183690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xmlns="" id="{372ABDB9-4C33-1747-B611-9E5D7D9380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378" y="2843301"/>
            <a:ext cx="2165512" cy="226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14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26990</TotalTime>
  <Words>451</Words>
  <Application>Microsoft Office PowerPoint</Application>
  <PresentationFormat>On-screen Show (16:9)</PresentationFormat>
  <Paragraphs>109</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ＭＳ Ｐゴシック</vt:lpstr>
      <vt:lpstr>Arial</vt:lpstr>
      <vt:lpstr>Calibri</vt:lpstr>
      <vt:lpstr>Times New Roman</vt:lpstr>
      <vt:lpstr>Office Theme</vt:lpstr>
      <vt:lpstr>PowerPoint Presentation</vt:lpstr>
      <vt:lpstr>PowerPoint Presentation</vt:lpstr>
      <vt:lpstr>PowerPoint Presentation</vt:lpstr>
      <vt:lpstr>The genus Colletotrichum </vt:lpstr>
      <vt:lpstr>Anthracnose</vt:lpstr>
      <vt:lpstr>Acervuli (-us) </vt:lpstr>
      <vt:lpstr>Colletotrichum species complexes on Guam</vt:lpstr>
      <vt:lpstr>Colletotrichum obiculare</vt:lpstr>
      <vt:lpstr>Colletotrichum gloeosporioides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Leilani Sumabat</dc:creator>
  <cp:lastModifiedBy>Hudson, Julia</cp:lastModifiedBy>
  <cp:revision>655</cp:revision>
  <dcterms:created xsi:type="dcterms:W3CDTF">2018-03-18T20:20:44Z</dcterms:created>
  <dcterms:modified xsi:type="dcterms:W3CDTF">2022-02-28T04:42:03Z</dcterms:modified>
</cp:coreProperties>
</file>