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00323-C751-4B57-ADD6-B3ADF274544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530B-B20D-4088-9392-B9536E7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41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80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2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928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27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4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7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7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2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BD4F-2114-49A7-BB2E-7EEB93C6FFE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3C9E-6537-478C-9A9C-771C5D5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dn.org/wpdn/public_contac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4998" y="3029481"/>
            <a:ext cx="4269566" cy="4729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733" b="1" dirty="0"/>
          </a:p>
          <a:p>
            <a:pPr algn="ctr"/>
            <a:r>
              <a:rPr lang="en-US" sz="3733" b="1" dirty="0"/>
              <a:t>Marin Talbot Brewer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August 11, 2021</a:t>
            </a:r>
          </a:p>
          <a:p>
            <a:pPr algn="ctr"/>
            <a:endParaRPr lang="en-US" sz="3733" b="1" dirty="0"/>
          </a:p>
          <a:p>
            <a:pPr algn="ctr"/>
            <a:r>
              <a:rPr lang="en-US" sz="2400" dirty="0"/>
              <a:t>@</a:t>
            </a:r>
            <a:r>
              <a:rPr lang="en-US" sz="2400" dirty="0" err="1"/>
              <a:t>marintalbrew</a:t>
            </a:r>
            <a:endParaRPr lang="en-US" sz="2400" dirty="0"/>
          </a:p>
          <a:p>
            <a:pPr algn="ctr"/>
            <a:r>
              <a:rPr lang="en-US" sz="2400" dirty="0" err="1"/>
              <a:t>mtbrewer@uga.edu</a:t>
            </a:r>
            <a:endParaRPr lang="en-US" sz="2400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  <a:p>
            <a:pPr algn="ctr"/>
            <a:endParaRPr lang="en-US" sz="1867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8399" y="630671"/>
            <a:ext cx="11701347" cy="1422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rgbClr val="1339CC"/>
                </a:solidFill>
                <a:latin typeface="+mn-lt"/>
              </a:rPr>
              <a:t>Collecting, processing and sending samples off-island for ID </a:t>
            </a:r>
            <a:endParaRPr lang="en-US" sz="4800" dirty="0">
              <a:solidFill>
                <a:srgbClr val="1339CC"/>
              </a:solidFill>
              <a:latin typeface="+mn-lt"/>
              <a:cs typeface="Calibri"/>
            </a:endParaRPr>
          </a:p>
        </p:txBody>
      </p:sp>
      <p:pic>
        <p:nvPicPr>
          <p:cNvPr id="1028" name="Picture 4" descr="Twitter by the Numbers (2021): Stats, Demographics &amp; Fun Facts">
            <a:extLst>
              <a:ext uri="{FF2B5EF4-FFF2-40B4-BE49-F238E27FC236}">
                <a16:creationId xmlns="" xmlns:a16="http://schemas.microsoft.com/office/drawing/2014/main" id="{190BDF43-0DB7-934C-83B9-7CADD6E7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050" y="5430202"/>
            <a:ext cx="446033" cy="4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D59972-0C59-EB4F-965C-E903A0CC1B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4817" y="5044547"/>
            <a:ext cx="2264633" cy="1663375"/>
          </a:xfrm>
          <a:prstGeom prst="rect">
            <a:avLst/>
          </a:prstGeom>
        </p:spPr>
      </p:pic>
      <p:pic>
        <p:nvPicPr>
          <p:cNvPr id="2050" name="Picture 2" descr="Western Sustainable Agriculture Research and Education (WSARE) at CSU -  Extension">
            <a:extLst>
              <a:ext uri="{FF2B5EF4-FFF2-40B4-BE49-F238E27FC236}">
                <a16:creationId xmlns="" xmlns:a16="http://schemas.microsoft.com/office/drawing/2014/main" id="{579F3131-34DE-7243-9EEE-E1CFAF1C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399" y="4624866"/>
            <a:ext cx="2419229" cy="22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betsedåt Guåhan | University of Guam">
            <a:extLst>
              <a:ext uri="{FF2B5EF4-FFF2-40B4-BE49-F238E27FC236}">
                <a16:creationId xmlns="" xmlns:a16="http://schemas.microsoft.com/office/drawing/2014/main" id="{9037E9E2-10D1-064C-9174-9197C4BA9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6096" y="1956761"/>
            <a:ext cx="2845904" cy="28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59787777-446F-A241-8759-903C82D1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399" y="2267626"/>
            <a:ext cx="1980975" cy="19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7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4ADEE45-714A-CA4B-90C6-8466E0CF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8" y="268160"/>
            <a:ext cx="9998765" cy="1143000"/>
          </a:xfrm>
        </p:spPr>
        <p:txBody>
          <a:bodyPr>
            <a:noAutofit/>
          </a:bodyPr>
          <a:lstStyle/>
          <a:p>
            <a:r>
              <a:rPr lang="en-US" sz="4267" b="1" dirty="0">
                <a:solidFill>
                  <a:srgbClr val="1339CC"/>
                </a:solidFill>
                <a:latin typeface="+mn-lt"/>
                <a:ea typeface="ＭＳ Ｐゴシック" charset="0"/>
                <a:cs typeface="Calibri" charset="0"/>
              </a:rPr>
              <a:t>Collecting foliar samples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8E5408-1D00-3841-8293-AE8107A639DF}"/>
              </a:ext>
            </a:extLst>
          </p:cNvPr>
          <p:cNvSpPr/>
          <p:nvPr/>
        </p:nvSpPr>
        <p:spPr>
          <a:xfrm>
            <a:off x="1244399" y="1850994"/>
            <a:ext cx="10681252" cy="624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Take photos of symptoms and signs in the field.</a:t>
            </a:r>
          </a:p>
          <a:p>
            <a:endParaRPr lang="en-US" sz="2667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667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Record host information (species and variety, if known), place and date of collection (photos below). If possible, also include GPS locations.</a:t>
            </a:r>
            <a:r>
              <a:rPr lang="en-US" sz="2667" dirty="0">
                <a:latin typeface="+mj-lt"/>
              </a:rPr>
              <a:t> </a:t>
            </a:r>
          </a:p>
          <a:p>
            <a:endParaRPr lang="en-US" sz="2667" dirty="0">
              <a:latin typeface="+mj-lt"/>
            </a:endParaRPr>
          </a:p>
          <a:p>
            <a:r>
              <a:rPr lang="en-US" sz="2667" dirty="0">
                <a:latin typeface="+mj-lt"/>
              </a:rPr>
              <a:t>Collect 5 to 20 leaves showing signs/symptoms</a:t>
            </a:r>
          </a:p>
          <a:p>
            <a:endParaRPr lang="en-US" sz="2667" dirty="0">
              <a:latin typeface="+mj-lt"/>
            </a:endParaRPr>
          </a:p>
          <a:p>
            <a:r>
              <a:rPr lang="en-US" sz="2667" dirty="0">
                <a:latin typeface="+mj-lt"/>
              </a:rPr>
              <a:t>Keep leaves at room temperature with some humidity (damp paper towel) if unable to ship immediately. May need to refrigerate (condensation problems?)</a:t>
            </a:r>
          </a:p>
          <a:p>
            <a:endParaRPr lang="en-US" sz="2667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2667" dirty="0">
              <a:latin typeface="+mj-lt"/>
            </a:endParaRPr>
          </a:p>
          <a:p>
            <a:endParaRPr lang="en-US" sz="2667" dirty="0">
              <a:latin typeface="+mj-lt"/>
            </a:endParaRPr>
          </a:p>
          <a:p>
            <a:endParaRPr lang="en-US" sz="2667" dirty="0">
              <a:latin typeface="+mj-lt"/>
            </a:endParaRPr>
          </a:p>
          <a:p>
            <a:endParaRPr lang="en-US" sz="2667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4ADEE45-714A-CA4B-90C6-8466E0CF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8" y="46488"/>
            <a:ext cx="9998765" cy="1143000"/>
          </a:xfrm>
        </p:spPr>
        <p:txBody>
          <a:bodyPr>
            <a:noAutofit/>
          </a:bodyPr>
          <a:lstStyle/>
          <a:p>
            <a:r>
              <a:rPr lang="en-US" sz="4267" b="1" dirty="0">
                <a:solidFill>
                  <a:srgbClr val="1339CC"/>
                </a:solidFill>
                <a:latin typeface="+mn-lt"/>
                <a:ea typeface="ＭＳ Ｐゴシック" charset="0"/>
                <a:cs typeface="Calibri" charset="0"/>
              </a:rPr>
              <a:t>Processing samples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88CE86A-092F-2148-A58C-BD3BAEAA4A60}"/>
              </a:ext>
            </a:extLst>
          </p:cNvPr>
          <p:cNvSpPr/>
          <p:nvPr/>
        </p:nvSpPr>
        <p:spPr>
          <a:xfrm>
            <a:off x="755374" y="1159776"/>
            <a:ext cx="10681252" cy="7069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67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667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Wrap collected leaves with dry paper towels. Then put them in Ziploc bags or plastic bags tied in a knot.</a:t>
            </a:r>
          </a:p>
          <a:p>
            <a:endParaRPr lang="en-US" sz="2667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667" dirty="0"/>
              <a:t>Before wrapping the leaves make sure they are not moist and there is no soil or dust on them. </a:t>
            </a:r>
          </a:p>
          <a:p>
            <a:endParaRPr lang="en-US" sz="2667" dirty="0"/>
          </a:p>
          <a:p>
            <a:r>
              <a:rPr lang="en-US" sz="2667" dirty="0"/>
              <a:t>May have to modify a bit depending on </a:t>
            </a:r>
          </a:p>
          <a:p>
            <a:r>
              <a:rPr lang="en-US" sz="2667" dirty="0"/>
              <a:t>leaf thickness, thickness of cuticle layer, </a:t>
            </a:r>
          </a:p>
          <a:p>
            <a:r>
              <a:rPr lang="en-US" sz="2667" dirty="0"/>
              <a:t>etc.</a:t>
            </a:r>
          </a:p>
          <a:p>
            <a:endParaRPr lang="en-US" sz="2667" dirty="0"/>
          </a:p>
          <a:p>
            <a:r>
              <a:rPr lang="en-US" sz="2667" dirty="0"/>
              <a:t>Ship as soon as possible but Mondays </a:t>
            </a:r>
          </a:p>
          <a:p>
            <a:r>
              <a:rPr lang="en-US" sz="2667" dirty="0"/>
              <a:t>or Tuesdays are preferable.</a:t>
            </a:r>
          </a:p>
          <a:p>
            <a:endParaRPr lang="en-US" sz="2667" dirty="0"/>
          </a:p>
          <a:p>
            <a:endParaRPr lang="en-US" sz="2667" dirty="0"/>
          </a:p>
          <a:p>
            <a:endParaRPr lang="en-US" sz="2667" dirty="0">
              <a:latin typeface="+mj-lt"/>
            </a:endParaRPr>
          </a:p>
          <a:p>
            <a:endParaRPr lang="en-US" sz="2667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1F6002-B096-F842-B46A-074848489E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618" y="3429000"/>
            <a:ext cx="5380383" cy="3471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5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4ADEE45-714A-CA4B-90C6-8466E0CF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4304" y="96289"/>
            <a:ext cx="9998765" cy="1143000"/>
          </a:xfrm>
        </p:spPr>
        <p:txBody>
          <a:bodyPr>
            <a:noAutofit/>
          </a:bodyPr>
          <a:lstStyle/>
          <a:p>
            <a:r>
              <a:rPr lang="en-US" sz="4267" b="1" dirty="0">
                <a:solidFill>
                  <a:srgbClr val="1339CC"/>
                </a:solidFill>
                <a:latin typeface="+mn-lt"/>
                <a:ea typeface="ＭＳ Ｐゴシック" charset="0"/>
                <a:cs typeface="Calibri" charset="0"/>
              </a:rPr>
              <a:t>Sending samples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1FB541F-CC28-FF49-A581-4CDC85D86DC8}"/>
              </a:ext>
            </a:extLst>
          </p:cNvPr>
          <p:cNvSpPr/>
          <p:nvPr/>
        </p:nvSpPr>
        <p:spPr>
          <a:xfrm>
            <a:off x="496756" y="1429634"/>
            <a:ext cx="6983896" cy="657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67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400" dirty="0"/>
              <a:t>Place the bags in another plastic bag tied with a knot or in another Ziploc bag labeled with full name of organism to prevent any leakage or escape.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Place the bag in a sturdy box, enclose the APHIS permit of the recipient and tape the box closed.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Attach a UPS, FedEx or DHL shipping form. The address on the box must be the same as the address on the permit.</a:t>
            </a:r>
          </a:p>
          <a:p>
            <a:r>
              <a:rPr lang="en-US" sz="2400" dirty="0"/>
              <a:t> </a:t>
            </a:r>
          </a:p>
          <a:p>
            <a:pPr lvl="0"/>
            <a:endParaRPr lang="en-US" sz="2400" dirty="0"/>
          </a:p>
          <a:p>
            <a:endParaRPr lang="en-US" sz="2667" dirty="0"/>
          </a:p>
          <a:p>
            <a:endParaRPr lang="en-US" sz="2667" dirty="0"/>
          </a:p>
          <a:p>
            <a:endParaRPr lang="en-US" sz="2667" dirty="0">
              <a:latin typeface="+mj-lt"/>
            </a:endParaRPr>
          </a:p>
          <a:p>
            <a:endParaRPr lang="en-US" sz="2667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204815-C38F-6E4D-8B01-C90873248D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271" y="1619973"/>
            <a:ext cx="3777421" cy="4048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3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4ADEE45-714A-CA4B-90C6-8466E0CF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3359" y="0"/>
            <a:ext cx="9998765" cy="1143000"/>
          </a:xfrm>
        </p:spPr>
        <p:txBody>
          <a:bodyPr>
            <a:noAutofit/>
          </a:bodyPr>
          <a:lstStyle/>
          <a:p>
            <a:r>
              <a:rPr lang="en-US" sz="4267" b="1" dirty="0">
                <a:solidFill>
                  <a:srgbClr val="1339CC"/>
                </a:solidFill>
                <a:latin typeface="+mn-lt"/>
                <a:ea typeface="ＭＳ Ｐゴシック" charset="0"/>
                <a:cs typeface="Calibri" charset="0"/>
              </a:rPr>
              <a:t>APHIS permit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0E081B-FD89-DD42-B4DF-F72F74283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303" y="1143000"/>
            <a:ext cx="7657395" cy="54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4ADEE45-714A-CA4B-90C6-8466E0CF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2060" y="46488"/>
            <a:ext cx="9998765" cy="1143000"/>
          </a:xfrm>
        </p:spPr>
        <p:txBody>
          <a:bodyPr>
            <a:noAutofit/>
          </a:bodyPr>
          <a:lstStyle/>
          <a:p>
            <a:r>
              <a:rPr lang="en-US" sz="4267" b="1" dirty="0">
                <a:solidFill>
                  <a:srgbClr val="1339CC"/>
                </a:solidFill>
                <a:latin typeface="+mn-lt"/>
                <a:ea typeface="ＭＳ Ｐゴシック" charset="0"/>
                <a:cs typeface="Calibri" charset="0"/>
              </a:rPr>
              <a:t>Where do I send the samples?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1FB541F-CC28-FF49-A581-4CDC85D86DC8}"/>
              </a:ext>
            </a:extLst>
          </p:cNvPr>
          <p:cNvSpPr/>
          <p:nvPr/>
        </p:nvSpPr>
        <p:spPr>
          <a:xfrm>
            <a:off x="755375" y="1189488"/>
            <a:ext cx="6983896" cy="694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67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2400" dirty="0"/>
              <a:t>Reach out to diagnostic (or research) labs in advance to make arrangements for ID.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www.npdn.org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wpdn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public_contacts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The lab must have a permit to receive samples from US Territories, Guam, or Hawaii and Pacific Territories.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Attach a UPS, FedEx or DHL shipping form. The address on the box must be the same as the address on the permit.</a:t>
            </a:r>
          </a:p>
          <a:p>
            <a:r>
              <a:rPr lang="en-US" sz="2400" dirty="0"/>
              <a:t> </a:t>
            </a:r>
          </a:p>
          <a:p>
            <a:pPr lvl="0"/>
            <a:endParaRPr lang="en-US" sz="2400" dirty="0"/>
          </a:p>
          <a:p>
            <a:endParaRPr lang="en-US" sz="2667" dirty="0"/>
          </a:p>
          <a:p>
            <a:endParaRPr lang="en-US" sz="2667" dirty="0"/>
          </a:p>
          <a:p>
            <a:endParaRPr lang="en-US" sz="2667" dirty="0">
              <a:latin typeface="+mj-lt"/>
            </a:endParaRPr>
          </a:p>
          <a:p>
            <a:endParaRPr lang="en-US" sz="2667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204815-C38F-6E4D-8B01-C90873248D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7323" y="1404731"/>
            <a:ext cx="3777421" cy="4048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740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Collecting foliar samples</vt:lpstr>
      <vt:lpstr>Processing samples</vt:lpstr>
      <vt:lpstr>Sending samples</vt:lpstr>
      <vt:lpstr>APHIS permit</vt:lpstr>
      <vt:lpstr>Where do I send the samples?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Hudson, Julia</dc:creator>
  <cp:lastModifiedBy>Hudson, Julia</cp:lastModifiedBy>
  <cp:revision>1</cp:revision>
  <dcterms:created xsi:type="dcterms:W3CDTF">2022-02-28T04:49:39Z</dcterms:created>
  <dcterms:modified xsi:type="dcterms:W3CDTF">2022-02-28T04:50:10Z</dcterms:modified>
</cp:coreProperties>
</file>