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71EB71-7BCC-4E1A-8676-F7C26D0A385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164592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1EB71-7BCC-4E1A-8676-F7C26D0A385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362053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1EB71-7BCC-4E1A-8676-F7C26D0A385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211179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1EB71-7BCC-4E1A-8676-F7C26D0A385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3257738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71EB71-7BCC-4E1A-8676-F7C26D0A3856}"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2763854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71EB71-7BCC-4E1A-8676-F7C26D0A3856}"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179819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71EB71-7BCC-4E1A-8676-F7C26D0A3856}" type="datetimeFigureOut">
              <a:rPr lang="en-US" smtClean="0"/>
              <a:t>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186693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71EB71-7BCC-4E1A-8676-F7C26D0A3856}"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324925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1EB71-7BCC-4E1A-8676-F7C26D0A3856}" type="datetimeFigureOut">
              <a:rPr lang="en-US" smtClean="0"/>
              <a:t>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93212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1EB71-7BCC-4E1A-8676-F7C26D0A3856}"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133506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1EB71-7BCC-4E1A-8676-F7C26D0A3856}"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1891A-7D93-47C0-835F-86508E0D02A1}" type="slidenum">
              <a:rPr lang="en-US" smtClean="0"/>
              <a:t>‹#›</a:t>
            </a:fld>
            <a:endParaRPr lang="en-US"/>
          </a:p>
        </p:txBody>
      </p:sp>
    </p:spTree>
    <p:extLst>
      <p:ext uri="{BB962C8B-B14F-4D97-AF65-F5344CB8AC3E}">
        <p14:creationId xmlns:p14="http://schemas.microsoft.com/office/powerpoint/2010/main" val="166097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1EB71-7BCC-4E1A-8676-F7C26D0A3856}" type="datetimeFigureOut">
              <a:rPr lang="en-US" smtClean="0"/>
              <a:t>2/28/2022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1891A-7D93-47C0-835F-86508E0D02A1}" type="slidenum">
              <a:rPr lang="en-US" smtClean="0"/>
              <a:t>‹#›</a:t>
            </a:fld>
            <a:endParaRPr lang="en-US"/>
          </a:p>
        </p:txBody>
      </p:sp>
    </p:spTree>
    <p:extLst>
      <p:ext uri="{BB962C8B-B14F-4D97-AF65-F5344CB8AC3E}">
        <p14:creationId xmlns:p14="http://schemas.microsoft.com/office/powerpoint/2010/main" val="3346529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954778"/>
            <a:ext cx="2436876" cy="82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1426" name="Rectangle 2"/>
          <p:cNvSpPr>
            <a:spLocks noGrp="1" noChangeArrowheads="1"/>
          </p:cNvSpPr>
          <p:nvPr>
            <p:ph type="ctrTitle"/>
          </p:nvPr>
        </p:nvSpPr>
        <p:spPr>
          <a:xfrm>
            <a:off x="1524000" y="76200"/>
            <a:ext cx="9144000" cy="2086304"/>
          </a:xfrm>
        </p:spPr>
        <p:txBody>
          <a:bodyPr/>
          <a:lstStyle/>
          <a:p>
            <a:r>
              <a:rPr lang="en-US" altLang="en-US" sz="3200" b="1" dirty="0">
                <a:solidFill>
                  <a:srgbClr val="000066"/>
                </a:solidFill>
                <a:latin typeface="Comic Sans MS" pitchFamily="66" charset="0"/>
                <a:cs typeface="Arial" pitchFamily="34" charset="0"/>
              </a:rPr>
              <a:t>Training for Agricultural Professionals in Guam and the Northern Mariana Islands on identification of prevalent fungal leaf pathogens and their </a:t>
            </a:r>
            <a:r>
              <a:rPr lang="en-US" altLang="en-US" sz="3200" b="1" dirty="0">
                <a:solidFill>
                  <a:srgbClr val="000066"/>
                </a:solidFill>
                <a:latin typeface="Comic Sans MS" pitchFamily="66" charset="0"/>
                <a:cs typeface="Arial" pitchFamily="34" charset="0"/>
              </a:rPr>
              <a:t>diseases</a:t>
            </a:r>
            <a:endParaRPr lang="en-US" altLang="en-US" sz="3200" dirty="0">
              <a:solidFill>
                <a:srgbClr val="000066"/>
              </a:solidFill>
              <a:latin typeface="Arial" pitchFamily="34" charset="0"/>
              <a:cs typeface="Arial" pitchFamily="34" charset="0"/>
            </a:endParaRPr>
          </a:p>
        </p:txBody>
      </p:sp>
      <p:sp>
        <p:nvSpPr>
          <p:cNvPr id="231427" name="Rectangle 3"/>
          <p:cNvSpPr>
            <a:spLocks noGrp="1" noChangeArrowheads="1"/>
          </p:cNvSpPr>
          <p:nvPr>
            <p:ph type="subTitle" idx="1"/>
          </p:nvPr>
        </p:nvSpPr>
        <p:spPr>
          <a:xfrm>
            <a:off x="1905000" y="5310352"/>
            <a:ext cx="8534400" cy="1471448"/>
          </a:xfrm>
        </p:spPr>
        <p:txBody>
          <a:bodyPr>
            <a:normAutofit fontScale="92500" lnSpcReduction="20000"/>
          </a:bodyPr>
          <a:lstStyle/>
          <a:p>
            <a:pPr>
              <a:lnSpc>
                <a:spcPct val="80000"/>
              </a:lnSpc>
            </a:pPr>
            <a:r>
              <a:rPr lang="en-US" altLang="en-US" sz="1800" b="1" dirty="0">
                <a:latin typeface="Arial" pitchFamily="34" charset="0"/>
                <a:cs typeface="Arial" pitchFamily="34" charset="0"/>
              </a:rPr>
              <a:t>Robert C. Kemerait Jr., PhD</a:t>
            </a:r>
          </a:p>
          <a:p>
            <a:pPr>
              <a:lnSpc>
                <a:spcPct val="80000"/>
              </a:lnSpc>
            </a:pPr>
            <a:r>
              <a:rPr lang="en-US" altLang="en-US" sz="1800" b="1" dirty="0">
                <a:latin typeface="Arial" pitchFamily="34" charset="0"/>
                <a:cs typeface="Arial" pitchFamily="34" charset="0"/>
              </a:rPr>
              <a:t>Professor and Extension Specialist</a:t>
            </a:r>
          </a:p>
          <a:p>
            <a:pPr>
              <a:lnSpc>
                <a:spcPct val="80000"/>
              </a:lnSpc>
            </a:pPr>
            <a:r>
              <a:rPr lang="en-US" altLang="en-US" sz="1800" b="1" dirty="0">
                <a:latin typeface="Arial" pitchFamily="34" charset="0"/>
                <a:cs typeface="Arial" pitchFamily="34" charset="0"/>
              </a:rPr>
              <a:t>Department of Plant Pathology</a:t>
            </a:r>
          </a:p>
          <a:p>
            <a:pPr>
              <a:lnSpc>
                <a:spcPct val="80000"/>
              </a:lnSpc>
            </a:pPr>
            <a:r>
              <a:rPr lang="en-US" altLang="en-US" sz="1800" b="1" dirty="0">
                <a:latin typeface="Arial" pitchFamily="34" charset="0"/>
                <a:cs typeface="Arial" pitchFamily="34" charset="0"/>
              </a:rPr>
              <a:t>University of Georgia CAES</a:t>
            </a:r>
          </a:p>
          <a:p>
            <a:pPr>
              <a:lnSpc>
                <a:spcPct val="80000"/>
              </a:lnSpc>
            </a:pPr>
            <a:r>
              <a:rPr lang="en-US" altLang="en-US" sz="1800" b="1" dirty="0">
                <a:solidFill>
                  <a:srgbClr val="C00000"/>
                </a:solidFill>
                <a:latin typeface="Arial" pitchFamily="34" charset="0"/>
                <a:cs typeface="Arial" pitchFamily="34" charset="0"/>
              </a:rPr>
              <a:t>Follow on Twitter “bob </a:t>
            </a:r>
            <a:r>
              <a:rPr lang="en-US" altLang="en-US" sz="1800" b="1" dirty="0" err="1">
                <a:solidFill>
                  <a:srgbClr val="C00000"/>
                </a:solidFill>
                <a:latin typeface="Arial" pitchFamily="34" charset="0"/>
                <a:cs typeface="Arial" pitchFamily="34" charset="0"/>
              </a:rPr>
              <a:t>kemerait</a:t>
            </a:r>
            <a:r>
              <a:rPr lang="en-US" altLang="en-US" sz="1800" b="1" dirty="0">
                <a:solidFill>
                  <a:srgbClr val="C00000"/>
                </a:solidFill>
                <a:latin typeface="Arial" pitchFamily="34" charset="0"/>
                <a:cs typeface="Arial" pitchFamily="34" charset="0"/>
              </a:rPr>
              <a:t>”</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505" y="5257801"/>
            <a:ext cx="1939156" cy="68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677924" y="2209800"/>
            <a:ext cx="8761476" cy="2971800"/>
            <a:chOff x="153924" y="2209800"/>
            <a:chExt cx="8761476" cy="2971800"/>
          </a:xfrm>
        </p:grpSpPr>
        <p:pic>
          <p:nvPicPr>
            <p:cNvPr id="231431" name="Picture 7" descr="https://scontent-a-ord.xx.fbcdn.net/hphotos-frc3/1377257_10201501976207278_22289305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084" y="2209800"/>
              <a:ext cx="2196916" cy="294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124" y="2209800"/>
              <a:ext cx="2208276" cy="294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2209800"/>
              <a:ext cx="2209800" cy="294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924" y="2237232"/>
              <a:ext cx="2208276" cy="294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4615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25975" t="10900" r="25833" b="12016"/>
          <a:stretch/>
        </p:blipFill>
        <p:spPr bwMode="auto">
          <a:xfrm>
            <a:off x="8641712" y="5184828"/>
            <a:ext cx="1569089" cy="167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27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75" y="-3175"/>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6248400" y="1828800"/>
            <a:ext cx="4495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defRPr/>
            </a:pPr>
            <a:r>
              <a:rPr lang="en-US" b="1" kern="0" dirty="0">
                <a:solidFill>
                  <a:srgbClr val="000000"/>
                </a:solidFill>
              </a:rPr>
              <a:t>Compound microscope</a:t>
            </a:r>
          </a:p>
          <a:p>
            <a:pPr>
              <a:defRPr/>
            </a:pPr>
            <a:endParaRPr lang="en-US" b="1" kern="0" dirty="0">
              <a:solidFill>
                <a:srgbClr val="000000"/>
              </a:solidFill>
            </a:endParaRPr>
          </a:p>
          <a:p>
            <a:pPr marL="0" indent="0">
              <a:buNone/>
              <a:defRPr/>
            </a:pPr>
            <a:r>
              <a:rPr lang="en-US" b="1" kern="0" dirty="0">
                <a:solidFill>
                  <a:srgbClr val="000000"/>
                </a:solidFill>
              </a:rPr>
              <a:t>	40 – 1000x</a:t>
            </a:r>
          </a:p>
          <a:p>
            <a:pPr marL="0" indent="0">
              <a:buNone/>
              <a:defRPr/>
            </a:pPr>
            <a:endParaRPr lang="en-US" b="1" kern="0" dirty="0">
              <a:solidFill>
                <a:srgbClr val="000000"/>
              </a:solidFill>
            </a:endParaRPr>
          </a:p>
        </p:txBody>
      </p:sp>
    </p:spTree>
    <p:extLst>
      <p:ext uri="{BB962C8B-B14F-4D97-AF65-F5344CB8AC3E}">
        <p14:creationId xmlns:p14="http://schemas.microsoft.com/office/powerpoint/2010/main" val="3968679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09800" y="228600"/>
            <a:ext cx="7772400" cy="1143000"/>
          </a:xfrm>
        </p:spPr>
        <p:txBody>
          <a:bodyPr/>
          <a:lstStyle/>
          <a:p>
            <a:r>
              <a:rPr lang="en-US" altLang="en-US" b="1" dirty="0" smtClean="0">
                <a:solidFill>
                  <a:srgbClr val="000099"/>
                </a:solidFill>
                <a:latin typeface="Calibri" panose="020F0502020204030204" pitchFamily="34" charset="0"/>
              </a:rPr>
              <a:t>Wet Mount Slide</a:t>
            </a:r>
          </a:p>
        </p:txBody>
      </p:sp>
      <p:sp>
        <p:nvSpPr>
          <p:cNvPr id="27651" name="Rectangle 3"/>
          <p:cNvSpPr>
            <a:spLocks noGrp="1" noChangeArrowheads="1"/>
          </p:cNvSpPr>
          <p:nvPr>
            <p:ph type="body" idx="1"/>
          </p:nvPr>
        </p:nvSpPr>
        <p:spPr>
          <a:xfrm>
            <a:off x="2133600" y="1371600"/>
            <a:ext cx="7772400" cy="3733800"/>
          </a:xfrm>
        </p:spPr>
        <p:txBody>
          <a:bodyPr/>
          <a:lstStyle/>
          <a:p>
            <a:pPr marL="533400" indent="-533400">
              <a:buClr>
                <a:srgbClr val="000099"/>
              </a:buClr>
              <a:buSzPct val="80000"/>
              <a:buFontTx/>
              <a:buAutoNum type="alphaUcPeriod"/>
            </a:pPr>
            <a:r>
              <a:rPr lang="en-US" altLang="en-US" b="1" dirty="0">
                <a:latin typeface="Calibri" panose="020F0502020204030204" pitchFamily="34" charset="0"/>
              </a:rPr>
              <a:t>Place a drop of H</a:t>
            </a:r>
            <a:r>
              <a:rPr lang="en-US" altLang="en-US" b="1" baseline="-25000" dirty="0">
                <a:latin typeface="Calibri" panose="020F0502020204030204" pitchFamily="34" charset="0"/>
              </a:rPr>
              <a:t>2</a:t>
            </a:r>
            <a:r>
              <a:rPr lang="en-US" altLang="en-US" b="1" dirty="0">
                <a:latin typeface="Calibri" panose="020F0502020204030204" pitchFamily="34" charset="0"/>
              </a:rPr>
              <a:t>O on a slide.</a:t>
            </a:r>
          </a:p>
          <a:p>
            <a:pPr marL="533400" indent="-533400">
              <a:buClr>
                <a:srgbClr val="000099"/>
              </a:buClr>
              <a:buSzPct val="80000"/>
              <a:buFontTx/>
              <a:buAutoNum type="alphaUcPeriod"/>
            </a:pPr>
            <a:r>
              <a:rPr lang="en-US" altLang="en-US" b="1" dirty="0">
                <a:latin typeface="Calibri" panose="020F0502020204030204" pitchFamily="34" charset="0"/>
              </a:rPr>
              <a:t>Place a small section of plant tissue in the H</a:t>
            </a:r>
            <a:r>
              <a:rPr lang="en-US" altLang="en-US" b="1" baseline="-25000" dirty="0">
                <a:latin typeface="Calibri" panose="020F0502020204030204" pitchFamily="34" charset="0"/>
              </a:rPr>
              <a:t>2</a:t>
            </a:r>
            <a:r>
              <a:rPr lang="en-US" altLang="en-US" b="1" dirty="0">
                <a:latin typeface="Calibri" panose="020F0502020204030204" pitchFamily="34" charset="0"/>
              </a:rPr>
              <a:t>O.</a:t>
            </a:r>
          </a:p>
          <a:p>
            <a:pPr marL="533400" indent="-533400">
              <a:buClr>
                <a:srgbClr val="000099"/>
              </a:buClr>
              <a:buSzPct val="80000"/>
              <a:buFontTx/>
              <a:buAutoNum type="alphaUcPeriod"/>
            </a:pPr>
            <a:r>
              <a:rPr lang="en-US" altLang="en-US" b="1" dirty="0">
                <a:latin typeface="Calibri" panose="020F0502020204030204" pitchFamily="34" charset="0"/>
              </a:rPr>
              <a:t>Chop, chop the sample.</a:t>
            </a:r>
          </a:p>
          <a:p>
            <a:pPr marL="533400" indent="-533400">
              <a:buClr>
                <a:srgbClr val="000099"/>
              </a:buClr>
              <a:buSzPct val="80000"/>
              <a:buFontTx/>
              <a:buAutoNum type="alphaUcPeriod"/>
            </a:pPr>
            <a:r>
              <a:rPr lang="en-US" altLang="en-US" b="1" dirty="0">
                <a:latin typeface="Calibri" panose="020F0502020204030204" pitchFamily="34" charset="0"/>
              </a:rPr>
              <a:t>Lower a cover slip over the droplet.</a:t>
            </a:r>
          </a:p>
          <a:p>
            <a:pPr marL="533400" indent="-533400">
              <a:buClr>
                <a:srgbClr val="000099"/>
              </a:buClr>
              <a:buSzPct val="80000"/>
              <a:buFontTx/>
              <a:buAutoNum type="alphaUcPeriod"/>
            </a:pPr>
            <a:r>
              <a:rPr lang="en-US" altLang="en-US" b="1" dirty="0">
                <a:latin typeface="Calibri" panose="020F0502020204030204" pitchFamily="34" charset="0"/>
              </a:rPr>
              <a:t>Gently apply pressure to the top of the cover slip.</a:t>
            </a:r>
          </a:p>
        </p:txBody>
      </p:sp>
      <p:sp>
        <p:nvSpPr>
          <p:cNvPr id="27652" name="Rectangle 4"/>
          <p:cNvSpPr>
            <a:spLocks noChangeArrowheads="1"/>
          </p:cNvSpPr>
          <p:nvPr/>
        </p:nvSpPr>
        <p:spPr bwMode="auto">
          <a:xfrm>
            <a:off x="2286000" y="5257800"/>
            <a:ext cx="2209800" cy="152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53" name="Rectangle 5"/>
          <p:cNvSpPr>
            <a:spLocks noChangeArrowheads="1"/>
          </p:cNvSpPr>
          <p:nvPr/>
        </p:nvSpPr>
        <p:spPr bwMode="auto">
          <a:xfrm>
            <a:off x="4876800" y="5257800"/>
            <a:ext cx="2209800" cy="152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54" name="Rectangle 6"/>
          <p:cNvSpPr>
            <a:spLocks noChangeArrowheads="1"/>
          </p:cNvSpPr>
          <p:nvPr/>
        </p:nvSpPr>
        <p:spPr bwMode="auto">
          <a:xfrm>
            <a:off x="7543800" y="5257800"/>
            <a:ext cx="2209800" cy="152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55" name="Rectangle 7"/>
          <p:cNvSpPr>
            <a:spLocks noChangeArrowheads="1"/>
          </p:cNvSpPr>
          <p:nvPr/>
        </p:nvSpPr>
        <p:spPr bwMode="auto">
          <a:xfrm>
            <a:off x="3505200" y="6172200"/>
            <a:ext cx="2209800" cy="152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56" name="Rectangle 8"/>
          <p:cNvSpPr>
            <a:spLocks noChangeArrowheads="1"/>
          </p:cNvSpPr>
          <p:nvPr/>
        </p:nvSpPr>
        <p:spPr bwMode="auto">
          <a:xfrm>
            <a:off x="6705600" y="6172200"/>
            <a:ext cx="2209800" cy="152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57" name="Oval 9"/>
          <p:cNvSpPr>
            <a:spLocks noChangeArrowheads="1"/>
          </p:cNvSpPr>
          <p:nvPr/>
        </p:nvSpPr>
        <p:spPr bwMode="auto">
          <a:xfrm>
            <a:off x="2895600" y="5029200"/>
            <a:ext cx="609600" cy="2286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58" name="Oval 10"/>
          <p:cNvSpPr>
            <a:spLocks noChangeArrowheads="1"/>
          </p:cNvSpPr>
          <p:nvPr/>
        </p:nvSpPr>
        <p:spPr bwMode="auto">
          <a:xfrm>
            <a:off x="5562600" y="5029200"/>
            <a:ext cx="609600" cy="2286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59" name="Oval 11"/>
          <p:cNvSpPr>
            <a:spLocks noChangeArrowheads="1"/>
          </p:cNvSpPr>
          <p:nvPr/>
        </p:nvSpPr>
        <p:spPr bwMode="auto">
          <a:xfrm>
            <a:off x="8305800" y="5029200"/>
            <a:ext cx="609600" cy="2286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60" name="Oval 12"/>
          <p:cNvSpPr>
            <a:spLocks noChangeArrowheads="1"/>
          </p:cNvSpPr>
          <p:nvPr/>
        </p:nvSpPr>
        <p:spPr bwMode="auto">
          <a:xfrm>
            <a:off x="4267200" y="6019800"/>
            <a:ext cx="609600" cy="1524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61" name="Oval 13"/>
          <p:cNvSpPr>
            <a:spLocks noChangeArrowheads="1"/>
          </p:cNvSpPr>
          <p:nvPr/>
        </p:nvSpPr>
        <p:spPr bwMode="auto">
          <a:xfrm flipV="1">
            <a:off x="7315200" y="6172200"/>
            <a:ext cx="762000" cy="762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62" name="Rectangle 14"/>
          <p:cNvSpPr>
            <a:spLocks noChangeArrowheads="1"/>
          </p:cNvSpPr>
          <p:nvPr/>
        </p:nvSpPr>
        <p:spPr bwMode="auto">
          <a:xfrm>
            <a:off x="5791200" y="5029200"/>
            <a:ext cx="22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63" name="Rectangle 15"/>
          <p:cNvSpPr>
            <a:spLocks noChangeArrowheads="1"/>
          </p:cNvSpPr>
          <p:nvPr/>
        </p:nvSpPr>
        <p:spPr bwMode="auto">
          <a:xfrm rot="-1984915">
            <a:off x="4038600" y="5867400"/>
            <a:ext cx="838200" cy="76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64" name="Rectangle 16"/>
          <p:cNvSpPr>
            <a:spLocks noChangeArrowheads="1"/>
          </p:cNvSpPr>
          <p:nvPr/>
        </p:nvSpPr>
        <p:spPr bwMode="auto">
          <a:xfrm rot="-66211">
            <a:off x="7239000" y="6096000"/>
            <a:ext cx="838200" cy="76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7665" name="Text Box 17"/>
          <p:cNvSpPr txBox="1">
            <a:spLocks noChangeArrowheads="1"/>
          </p:cNvSpPr>
          <p:nvPr/>
        </p:nvSpPr>
        <p:spPr bwMode="auto">
          <a:xfrm>
            <a:off x="2286001" y="4876800"/>
            <a:ext cx="43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r>
              <a:rPr lang="en-US" altLang="en-US">
                <a:solidFill>
                  <a:srgbClr val="000000"/>
                </a:solidFill>
              </a:rPr>
              <a:t>A</a:t>
            </a:r>
          </a:p>
        </p:txBody>
      </p:sp>
      <p:sp>
        <p:nvSpPr>
          <p:cNvPr id="27666" name="Text Box 18"/>
          <p:cNvSpPr txBox="1">
            <a:spLocks noChangeArrowheads="1"/>
          </p:cNvSpPr>
          <p:nvPr/>
        </p:nvSpPr>
        <p:spPr bwMode="auto">
          <a:xfrm>
            <a:off x="3581401" y="5791200"/>
            <a:ext cx="428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r>
              <a:rPr lang="en-US" altLang="en-US">
                <a:solidFill>
                  <a:srgbClr val="000000"/>
                </a:solidFill>
              </a:rPr>
              <a:t>D</a:t>
            </a:r>
          </a:p>
        </p:txBody>
      </p:sp>
      <p:sp>
        <p:nvSpPr>
          <p:cNvPr id="27667" name="Text Box 19"/>
          <p:cNvSpPr txBox="1">
            <a:spLocks noChangeArrowheads="1"/>
          </p:cNvSpPr>
          <p:nvPr/>
        </p:nvSpPr>
        <p:spPr bwMode="auto">
          <a:xfrm>
            <a:off x="7620001" y="4876800"/>
            <a:ext cx="40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r>
              <a:rPr lang="en-US" altLang="en-US">
                <a:solidFill>
                  <a:srgbClr val="000000"/>
                </a:solidFill>
              </a:rPr>
              <a:t>C</a:t>
            </a:r>
          </a:p>
        </p:txBody>
      </p:sp>
      <p:sp>
        <p:nvSpPr>
          <p:cNvPr id="27668" name="Text Box 20"/>
          <p:cNvSpPr txBox="1">
            <a:spLocks noChangeArrowheads="1"/>
          </p:cNvSpPr>
          <p:nvPr/>
        </p:nvSpPr>
        <p:spPr bwMode="auto">
          <a:xfrm>
            <a:off x="4953001" y="4876800"/>
            <a:ext cx="40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r>
              <a:rPr lang="en-US" altLang="en-US">
                <a:solidFill>
                  <a:srgbClr val="000000"/>
                </a:solidFill>
              </a:rPr>
              <a:t>B</a:t>
            </a:r>
          </a:p>
        </p:txBody>
      </p:sp>
      <p:sp>
        <p:nvSpPr>
          <p:cNvPr id="27669" name="Text Box 21"/>
          <p:cNvSpPr txBox="1">
            <a:spLocks noChangeArrowheads="1"/>
          </p:cNvSpPr>
          <p:nvPr/>
        </p:nvSpPr>
        <p:spPr bwMode="auto">
          <a:xfrm>
            <a:off x="6705600" y="5791200"/>
            <a:ext cx="395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r>
              <a:rPr lang="en-US" altLang="en-US">
                <a:solidFill>
                  <a:srgbClr val="000000"/>
                </a:solidFill>
              </a:rPr>
              <a:t>E</a:t>
            </a:r>
          </a:p>
        </p:txBody>
      </p:sp>
      <p:sp>
        <p:nvSpPr>
          <p:cNvPr id="192534" name="Text Box 22"/>
          <p:cNvSpPr txBox="1">
            <a:spLocks noChangeArrowheads="1"/>
          </p:cNvSpPr>
          <p:nvPr/>
        </p:nvSpPr>
        <p:spPr bwMode="auto">
          <a:xfrm>
            <a:off x="8305800" y="4876801"/>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en-US" altLang="en-US" sz="2000" b="1">
                <a:solidFill>
                  <a:srgbClr val="00CC99"/>
                </a:solidFill>
                <a:effectLst>
                  <a:outerShdw blurRad="38100" dist="38100" dir="2700000" algn="tl">
                    <a:srgbClr val="000000"/>
                  </a:outerShdw>
                </a:effectLst>
                <a:latin typeface="Arial Black" panose="020B0A04020102020204" pitchFamily="34" charset="0"/>
              </a:rPr>
              <a:t>. . .</a:t>
            </a:r>
          </a:p>
        </p:txBody>
      </p:sp>
    </p:spTree>
    <p:extLst>
      <p:ext uri="{BB962C8B-B14F-4D97-AF65-F5344CB8AC3E}">
        <p14:creationId xmlns:p14="http://schemas.microsoft.com/office/powerpoint/2010/main" val="370135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09800" y="152400"/>
            <a:ext cx="7772400" cy="1143000"/>
          </a:xfrm>
        </p:spPr>
        <p:txBody>
          <a:bodyPr/>
          <a:lstStyle/>
          <a:p>
            <a:r>
              <a:rPr lang="en-US" altLang="en-US" b="1" dirty="0" smtClean="0">
                <a:solidFill>
                  <a:srgbClr val="000099"/>
                </a:solidFill>
                <a:latin typeface="Calibri" panose="020F0502020204030204" pitchFamily="34" charset="0"/>
              </a:rPr>
              <a:t>Tape Mount Slide</a:t>
            </a:r>
          </a:p>
        </p:txBody>
      </p:sp>
      <p:sp>
        <p:nvSpPr>
          <p:cNvPr id="28675" name="Rectangle 3"/>
          <p:cNvSpPr>
            <a:spLocks noGrp="1" noChangeArrowheads="1"/>
          </p:cNvSpPr>
          <p:nvPr>
            <p:ph type="body" idx="1"/>
          </p:nvPr>
        </p:nvSpPr>
        <p:spPr>
          <a:xfrm>
            <a:off x="1981200" y="1371600"/>
            <a:ext cx="8001000" cy="4724400"/>
          </a:xfrm>
        </p:spPr>
        <p:txBody>
          <a:bodyPr/>
          <a:lstStyle/>
          <a:p>
            <a:pPr>
              <a:buClr>
                <a:srgbClr val="000099"/>
              </a:buClr>
            </a:pPr>
            <a:r>
              <a:rPr lang="en-US" altLang="en-US" dirty="0" smtClean="0">
                <a:latin typeface="Calibri" panose="020F0502020204030204" pitchFamily="34" charset="0"/>
              </a:rPr>
              <a:t>Useful for examining objects on the surface of the plant.</a:t>
            </a:r>
          </a:p>
          <a:p>
            <a:pPr>
              <a:buClr>
                <a:srgbClr val="000099"/>
              </a:buClr>
            </a:pPr>
            <a:endParaRPr lang="en-US" altLang="en-US" sz="1200" dirty="0">
              <a:latin typeface="Calibri" panose="020F0502020204030204" pitchFamily="34" charset="0"/>
            </a:endParaRPr>
          </a:p>
          <a:p>
            <a:pPr>
              <a:buClr>
                <a:srgbClr val="000099"/>
              </a:buClr>
            </a:pPr>
            <a:r>
              <a:rPr lang="en-US" altLang="en-US" dirty="0" smtClean="0">
                <a:latin typeface="Calibri" panose="020F0502020204030204" pitchFamily="34" charset="0"/>
              </a:rPr>
              <a:t>Use clear tape.</a:t>
            </a:r>
          </a:p>
          <a:p>
            <a:pPr>
              <a:buClr>
                <a:srgbClr val="000099"/>
              </a:buClr>
            </a:pPr>
            <a:endParaRPr lang="en-US" altLang="en-US" sz="1200" dirty="0">
              <a:latin typeface="Calibri" panose="020F0502020204030204" pitchFamily="34" charset="0"/>
            </a:endParaRPr>
          </a:p>
          <a:p>
            <a:pPr>
              <a:buClr>
                <a:srgbClr val="000099"/>
              </a:buClr>
            </a:pPr>
            <a:r>
              <a:rPr lang="en-US" altLang="en-US" dirty="0" smtClean="0">
                <a:latin typeface="Calibri" panose="020F0502020204030204" pitchFamily="34" charset="0"/>
              </a:rPr>
              <a:t>Preserves the spore arrangement.</a:t>
            </a:r>
          </a:p>
        </p:txBody>
      </p:sp>
      <p:sp>
        <p:nvSpPr>
          <p:cNvPr id="28676" name="Rectangle 4"/>
          <p:cNvSpPr>
            <a:spLocks noChangeArrowheads="1"/>
          </p:cNvSpPr>
          <p:nvPr/>
        </p:nvSpPr>
        <p:spPr bwMode="auto">
          <a:xfrm>
            <a:off x="6400800" y="4876800"/>
            <a:ext cx="3200400" cy="990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28677" name="Rectangle 5"/>
          <p:cNvSpPr>
            <a:spLocks noChangeArrowheads="1"/>
          </p:cNvSpPr>
          <p:nvPr/>
        </p:nvSpPr>
        <p:spPr bwMode="auto">
          <a:xfrm>
            <a:off x="6705600" y="5010150"/>
            <a:ext cx="1295400" cy="723900"/>
          </a:xfrm>
          <a:prstGeom prst="rect">
            <a:avLst/>
          </a:prstGeom>
          <a:solidFill>
            <a:srgbClr val="C0C0C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pic>
        <p:nvPicPr>
          <p:cNvPr id="28678" name="Picture 6" descr="C:\Career\Brock\PP Presentaion\tn_BOS0149-Tape-Tape-6_0212-3021-333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4958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Oval 2"/>
          <p:cNvSpPr>
            <a:spLocks noChangeArrowheads="1"/>
          </p:cNvSpPr>
          <p:nvPr/>
        </p:nvSpPr>
        <p:spPr bwMode="auto">
          <a:xfrm>
            <a:off x="6934200" y="5086350"/>
            <a:ext cx="304800" cy="400050"/>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pic>
        <p:nvPicPr>
          <p:cNvPr id="2868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3301" y="6062664"/>
            <a:ext cx="22955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535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Images\Micro\alternari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3338"/>
            <a:ext cx="464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C:\Images\Micro\oidiu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1460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C:\Images\Micro\pcapspo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1" y="3098800"/>
            <a:ext cx="46323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657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Images\Micro\8-2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051175"/>
            <a:ext cx="381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descr="C:\Images\Micro\dow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1"/>
            <a:ext cx="35814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0" descr="A:\gummycirru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4724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840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Career\Brock\PP Presentaion\Erl1Bl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1219200"/>
            <a:ext cx="89217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0" descr="C:\Career\Brock\PP Presentaion\Erl3Blu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4038601"/>
            <a:ext cx="93821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AutoShape 11"/>
          <p:cNvSpPr>
            <a:spLocks noChangeArrowheads="1"/>
          </p:cNvSpPr>
          <p:nvPr/>
        </p:nvSpPr>
        <p:spPr bwMode="auto">
          <a:xfrm rot="5409844">
            <a:off x="6248400" y="228600"/>
            <a:ext cx="1905000" cy="2819400"/>
          </a:xfrm>
          <a:prstGeom prst="can">
            <a:avLst>
              <a:gd name="adj" fmla="val 37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49" name="AutoShape 12"/>
          <p:cNvSpPr>
            <a:spLocks noChangeArrowheads="1"/>
          </p:cNvSpPr>
          <p:nvPr/>
        </p:nvSpPr>
        <p:spPr bwMode="auto">
          <a:xfrm>
            <a:off x="2895600" y="1066800"/>
            <a:ext cx="457200" cy="304800"/>
          </a:xfrm>
          <a:prstGeom prst="irregularSeal2">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pic>
        <p:nvPicPr>
          <p:cNvPr id="31750" name="Picture 13" descr="C:\Career\Brock\PP Presentaion\Erl1Bl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1066800"/>
            <a:ext cx="65405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14"/>
          <p:cNvSpPr>
            <a:spLocks noChangeArrowheads="1"/>
          </p:cNvSpPr>
          <p:nvPr/>
        </p:nvSpPr>
        <p:spPr bwMode="auto">
          <a:xfrm>
            <a:off x="5867400" y="1905000"/>
            <a:ext cx="2057400" cy="762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52" name="AutoShape 15"/>
          <p:cNvSpPr>
            <a:spLocks noChangeArrowheads="1"/>
          </p:cNvSpPr>
          <p:nvPr/>
        </p:nvSpPr>
        <p:spPr bwMode="auto">
          <a:xfrm>
            <a:off x="6858000" y="914400"/>
            <a:ext cx="228600" cy="228600"/>
          </a:xfrm>
          <a:prstGeom prst="irregularSeal2">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53" name="Rectangle 16"/>
          <p:cNvSpPr>
            <a:spLocks noChangeArrowheads="1"/>
          </p:cNvSpPr>
          <p:nvPr/>
        </p:nvSpPr>
        <p:spPr bwMode="auto">
          <a:xfrm>
            <a:off x="6248400" y="2590800"/>
            <a:ext cx="76200" cy="1752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54" name="Rectangle 17"/>
          <p:cNvSpPr>
            <a:spLocks noChangeArrowheads="1"/>
          </p:cNvSpPr>
          <p:nvPr/>
        </p:nvSpPr>
        <p:spPr bwMode="auto">
          <a:xfrm>
            <a:off x="7772400" y="2590800"/>
            <a:ext cx="76200" cy="1524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55" name="Rectangle 19"/>
          <p:cNvSpPr>
            <a:spLocks noChangeArrowheads="1"/>
          </p:cNvSpPr>
          <p:nvPr/>
        </p:nvSpPr>
        <p:spPr bwMode="auto">
          <a:xfrm>
            <a:off x="7467600" y="2590800"/>
            <a:ext cx="76200" cy="1752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56" name="Rectangle 20"/>
          <p:cNvSpPr>
            <a:spLocks noChangeArrowheads="1"/>
          </p:cNvSpPr>
          <p:nvPr/>
        </p:nvSpPr>
        <p:spPr bwMode="auto">
          <a:xfrm>
            <a:off x="6629400" y="2590800"/>
            <a:ext cx="76200" cy="1524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57" name="Oval 21"/>
          <p:cNvSpPr>
            <a:spLocks noChangeArrowheads="1"/>
          </p:cNvSpPr>
          <p:nvPr/>
        </p:nvSpPr>
        <p:spPr bwMode="auto">
          <a:xfrm>
            <a:off x="8077200" y="990600"/>
            <a:ext cx="457200" cy="1371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58" name="Line 23"/>
          <p:cNvSpPr>
            <a:spLocks noChangeShapeType="1"/>
          </p:cNvSpPr>
          <p:nvPr/>
        </p:nvSpPr>
        <p:spPr bwMode="auto">
          <a:xfrm>
            <a:off x="5867400" y="22860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Cooper Black" pitchFamily="18" charset="0"/>
            </a:endParaRPr>
          </a:p>
        </p:txBody>
      </p:sp>
      <p:sp>
        <p:nvSpPr>
          <p:cNvPr id="31759" name="Rectangle 24"/>
          <p:cNvSpPr>
            <a:spLocks noChangeArrowheads="1"/>
          </p:cNvSpPr>
          <p:nvPr/>
        </p:nvSpPr>
        <p:spPr bwMode="auto">
          <a:xfrm>
            <a:off x="6096000" y="2286000"/>
            <a:ext cx="1905000" cy="30480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60" name="AutoShape 25"/>
          <p:cNvSpPr>
            <a:spLocks noChangeArrowheads="1"/>
          </p:cNvSpPr>
          <p:nvPr/>
        </p:nvSpPr>
        <p:spPr bwMode="auto">
          <a:xfrm>
            <a:off x="8001000" y="2362200"/>
            <a:ext cx="152400" cy="228600"/>
          </a:xfrm>
          <a:prstGeom prst="rtTriangle">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61" name="AutoShape 26"/>
          <p:cNvSpPr>
            <a:spLocks noChangeArrowheads="1"/>
          </p:cNvSpPr>
          <p:nvPr/>
        </p:nvSpPr>
        <p:spPr bwMode="auto">
          <a:xfrm rot="-10241114">
            <a:off x="5867401" y="2286001"/>
            <a:ext cx="227013" cy="309563"/>
          </a:xfrm>
          <a:prstGeom prst="rtTriangle">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62" name="Line 27"/>
          <p:cNvSpPr>
            <a:spLocks noChangeShapeType="1"/>
          </p:cNvSpPr>
          <p:nvPr/>
        </p:nvSpPr>
        <p:spPr bwMode="auto">
          <a:xfrm>
            <a:off x="8229600" y="1524000"/>
            <a:ext cx="0" cy="457200"/>
          </a:xfrm>
          <a:prstGeom prst="line">
            <a:avLst/>
          </a:prstGeom>
          <a:noFill/>
          <a:ln w="38100">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Cooper Black" pitchFamily="18" charset="0"/>
            </a:endParaRPr>
          </a:p>
        </p:txBody>
      </p:sp>
      <p:sp>
        <p:nvSpPr>
          <p:cNvPr id="31763" name="AutoShape 30"/>
          <p:cNvSpPr>
            <a:spLocks noChangeArrowheads="1"/>
          </p:cNvSpPr>
          <p:nvPr/>
        </p:nvSpPr>
        <p:spPr bwMode="auto">
          <a:xfrm rot="-5363535">
            <a:off x="3505200" y="4876800"/>
            <a:ext cx="228600" cy="838200"/>
          </a:xfrm>
          <a:prstGeom prst="flowChartMagneticDrum">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64" name="AutoShape 31"/>
          <p:cNvSpPr>
            <a:spLocks noChangeArrowheads="1"/>
          </p:cNvSpPr>
          <p:nvPr/>
        </p:nvSpPr>
        <p:spPr bwMode="auto">
          <a:xfrm rot="-3853630">
            <a:off x="3886200" y="4572000"/>
            <a:ext cx="152400" cy="914400"/>
          </a:xfrm>
          <a:prstGeom prst="flowChartMagneticDrum">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65" name="Line 32"/>
          <p:cNvSpPr>
            <a:spLocks noChangeShapeType="1"/>
          </p:cNvSpPr>
          <p:nvPr/>
        </p:nvSpPr>
        <p:spPr bwMode="auto">
          <a:xfrm>
            <a:off x="4114800" y="1905000"/>
            <a:ext cx="1066800" cy="0"/>
          </a:xfrm>
          <a:prstGeom prst="line">
            <a:avLst/>
          </a:prstGeom>
          <a:noFill/>
          <a:ln w="571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Cooper Black" pitchFamily="18" charset="0"/>
            </a:endParaRPr>
          </a:p>
        </p:txBody>
      </p:sp>
      <p:sp>
        <p:nvSpPr>
          <p:cNvPr id="31766" name="Line 33"/>
          <p:cNvSpPr>
            <a:spLocks noChangeShapeType="1"/>
          </p:cNvSpPr>
          <p:nvPr/>
        </p:nvSpPr>
        <p:spPr bwMode="auto">
          <a:xfrm>
            <a:off x="4191000" y="6019800"/>
            <a:ext cx="1752600" cy="0"/>
          </a:xfrm>
          <a:prstGeom prst="line">
            <a:avLst/>
          </a:prstGeom>
          <a:noFill/>
          <a:ln w="571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Cooper Black" pitchFamily="18" charset="0"/>
            </a:endParaRPr>
          </a:p>
        </p:txBody>
      </p:sp>
      <p:sp>
        <p:nvSpPr>
          <p:cNvPr id="31767" name="Line 34"/>
          <p:cNvSpPr>
            <a:spLocks noChangeShapeType="1"/>
          </p:cNvSpPr>
          <p:nvPr/>
        </p:nvSpPr>
        <p:spPr bwMode="auto">
          <a:xfrm rot="8884614">
            <a:off x="4267200" y="3886200"/>
            <a:ext cx="1447800" cy="1588"/>
          </a:xfrm>
          <a:prstGeom prst="line">
            <a:avLst/>
          </a:prstGeom>
          <a:noFill/>
          <a:ln w="571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Cooper Black" pitchFamily="18" charset="0"/>
            </a:endParaRPr>
          </a:p>
        </p:txBody>
      </p:sp>
      <p:sp>
        <p:nvSpPr>
          <p:cNvPr id="31768" name="Line 35"/>
          <p:cNvSpPr>
            <a:spLocks noChangeShapeType="1"/>
          </p:cNvSpPr>
          <p:nvPr/>
        </p:nvSpPr>
        <p:spPr bwMode="auto">
          <a:xfrm>
            <a:off x="3886200" y="5638800"/>
            <a:ext cx="3048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Cooper Black" pitchFamily="18" charset="0"/>
            </a:endParaRPr>
          </a:p>
        </p:txBody>
      </p:sp>
      <p:sp>
        <p:nvSpPr>
          <p:cNvPr id="31769" name="AutoShape 36"/>
          <p:cNvSpPr>
            <a:spLocks noChangeArrowheads="1"/>
          </p:cNvSpPr>
          <p:nvPr/>
        </p:nvSpPr>
        <p:spPr bwMode="auto">
          <a:xfrm rot="-5363535">
            <a:off x="6781800" y="5638800"/>
            <a:ext cx="228600" cy="838200"/>
          </a:xfrm>
          <a:prstGeom prst="flowChartMagneticDrum">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70" name="AutoShape 38"/>
          <p:cNvSpPr>
            <a:spLocks noChangeArrowheads="1"/>
          </p:cNvSpPr>
          <p:nvPr/>
        </p:nvSpPr>
        <p:spPr bwMode="auto">
          <a:xfrm rot="-5363535">
            <a:off x="6780213" y="5410200"/>
            <a:ext cx="228600" cy="990600"/>
          </a:xfrm>
          <a:prstGeom prst="flowChartMagneticDrum">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31771" name="Text Box 40"/>
          <p:cNvSpPr txBox="1">
            <a:spLocks noChangeArrowheads="1"/>
          </p:cNvSpPr>
          <p:nvPr/>
        </p:nvSpPr>
        <p:spPr bwMode="auto">
          <a:xfrm>
            <a:off x="7620001" y="5715001"/>
            <a:ext cx="2815001" cy="46166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r>
              <a:rPr lang="en-US" altLang="en-US">
                <a:solidFill>
                  <a:srgbClr val="000000"/>
                </a:solidFill>
              </a:rPr>
              <a:t>Allow to solidify</a:t>
            </a:r>
          </a:p>
        </p:txBody>
      </p:sp>
      <p:sp>
        <p:nvSpPr>
          <p:cNvPr id="31772" name="Text Box 41"/>
          <p:cNvSpPr txBox="1">
            <a:spLocks noChangeArrowheads="1"/>
          </p:cNvSpPr>
          <p:nvPr/>
        </p:nvSpPr>
        <p:spPr bwMode="auto">
          <a:xfrm>
            <a:off x="1828801" y="2743201"/>
            <a:ext cx="2697163" cy="12160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r>
              <a:rPr lang="en-US" altLang="en-US">
                <a:solidFill>
                  <a:srgbClr val="000000"/>
                </a:solidFill>
              </a:rPr>
              <a:t>Allow to cool.</a:t>
            </a:r>
          </a:p>
          <a:p>
            <a:pPr eaLnBrk="0" fontAlgn="base" hangingPunct="0">
              <a:spcBef>
                <a:spcPct val="0"/>
              </a:spcBef>
              <a:spcAft>
                <a:spcPct val="0"/>
              </a:spcAft>
            </a:pPr>
            <a:r>
              <a:rPr lang="en-US" altLang="en-US">
                <a:solidFill>
                  <a:srgbClr val="000000"/>
                </a:solidFill>
              </a:rPr>
              <a:t>Add antibiotics,</a:t>
            </a:r>
          </a:p>
          <a:p>
            <a:pPr eaLnBrk="0" fontAlgn="base" hangingPunct="0">
              <a:spcBef>
                <a:spcPct val="0"/>
              </a:spcBef>
              <a:spcAft>
                <a:spcPct val="0"/>
              </a:spcAft>
            </a:pPr>
            <a:r>
              <a:rPr lang="en-US" altLang="en-US">
                <a:solidFill>
                  <a:srgbClr val="000000"/>
                </a:solidFill>
              </a:rPr>
              <a:t>Acid, etc.</a:t>
            </a:r>
          </a:p>
        </p:txBody>
      </p:sp>
      <p:grpSp>
        <p:nvGrpSpPr>
          <p:cNvPr id="153650" name="Group 50"/>
          <p:cNvGrpSpPr>
            <a:grpSpLocks/>
          </p:cNvGrpSpPr>
          <p:nvPr/>
        </p:nvGrpSpPr>
        <p:grpSpPr bwMode="auto">
          <a:xfrm>
            <a:off x="1487487" y="5176838"/>
            <a:ext cx="1849438" cy="1338262"/>
            <a:chOff x="-23" y="3261"/>
            <a:chExt cx="1165" cy="843"/>
          </a:xfrm>
        </p:grpSpPr>
        <p:sp>
          <p:nvSpPr>
            <p:cNvPr id="31777" name="AutoShape 42"/>
            <p:cNvSpPr>
              <a:spLocks noChangeArrowheads="1"/>
            </p:cNvSpPr>
            <p:nvPr/>
          </p:nvSpPr>
          <p:spPr bwMode="auto">
            <a:xfrm rot="9283661">
              <a:off x="-23" y="3261"/>
              <a:ext cx="1165" cy="843"/>
            </a:xfrm>
            <a:prstGeom prst="cloudCallout">
              <a:avLst>
                <a:gd name="adj1" fmla="val -62005"/>
                <a:gd name="adj2" fmla="val 41759"/>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algn="ctr" eaLnBrk="0" fontAlgn="base" hangingPunct="0">
                <a:spcBef>
                  <a:spcPct val="0"/>
                </a:spcBef>
                <a:spcAft>
                  <a:spcPct val="0"/>
                </a:spcAft>
              </a:pPr>
              <a:endParaRPr lang="en-US" altLang="en-US">
                <a:solidFill>
                  <a:srgbClr val="000000"/>
                </a:solidFill>
              </a:endParaRPr>
            </a:p>
          </p:txBody>
        </p:sp>
        <p:sp>
          <p:nvSpPr>
            <p:cNvPr id="31778" name="Text Box 44"/>
            <p:cNvSpPr txBox="1">
              <a:spLocks noChangeArrowheads="1"/>
            </p:cNvSpPr>
            <p:nvPr/>
          </p:nvSpPr>
          <p:spPr bwMode="auto">
            <a:xfrm>
              <a:off x="144" y="3504"/>
              <a:ext cx="8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r>
                <a:rPr lang="en-US" altLang="en-US" sz="1800">
                  <a:solidFill>
                    <a:srgbClr val="000000"/>
                  </a:solidFill>
                  <a:latin typeface="Arial" pitchFamily="34" charset="0"/>
                </a:rPr>
                <a:t>Work under</a:t>
              </a:r>
            </a:p>
            <a:p>
              <a:pPr eaLnBrk="0" fontAlgn="base" hangingPunct="0">
                <a:spcBef>
                  <a:spcPct val="0"/>
                </a:spcBef>
                <a:spcAft>
                  <a:spcPct val="0"/>
                </a:spcAft>
              </a:pPr>
              <a:r>
                <a:rPr lang="en-US" altLang="en-US" sz="1800">
                  <a:solidFill>
                    <a:srgbClr val="000000"/>
                  </a:solidFill>
                  <a:latin typeface="Arial" pitchFamily="34" charset="0"/>
                </a:rPr>
                <a:t>a flow hood</a:t>
              </a:r>
            </a:p>
          </p:txBody>
        </p:sp>
      </p:grpSp>
      <p:sp>
        <p:nvSpPr>
          <p:cNvPr id="153645" name="AutoShape 45"/>
          <p:cNvSpPr>
            <a:spLocks noChangeArrowheads="1"/>
          </p:cNvSpPr>
          <p:nvPr/>
        </p:nvSpPr>
        <p:spPr bwMode="auto">
          <a:xfrm>
            <a:off x="8686800" y="609600"/>
            <a:ext cx="1981200" cy="2514600"/>
          </a:xfrm>
          <a:prstGeom prst="irregularSeal1">
            <a:avLst/>
          </a:prstGeom>
          <a:solidFill>
            <a:srgbClr val="FF0000"/>
          </a:solidFill>
          <a:ln w="28575" cap="rnd">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algn="ctr" eaLnBrk="0" fontAlgn="base" hangingPunct="0">
              <a:spcBef>
                <a:spcPct val="0"/>
              </a:spcBef>
              <a:spcAft>
                <a:spcPct val="0"/>
              </a:spcAft>
            </a:pPr>
            <a:endParaRPr lang="en-US" altLang="en-US">
              <a:solidFill>
                <a:srgbClr val="000000"/>
              </a:solidFill>
            </a:endParaRPr>
          </a:p>
        </p:txBody>
      </p:sp>
      <p:sp>
        <p:nvSpPr>
          <p:cNvPr id="153648" name="Text Box 48"/>
          <p:cNvSpPr txBox="1">
            <a:spLocks noChangeArrowheads="1"/>
          </p:cNvSpPr>
          <p:nvPr/>
        </p:nvSpPr>
        <p:spPr bwMode="auto">
          <a:xfrm>
            <a:off x="9144001" y="1371601"/>
            <a:ext cx="10572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eaLnBrk="0" fontAlgn="base" hangingPunct="0">
              <a:spcBef>
                <a:spcPct val="0"/>
              </a:spcBef>
              <a:spcAft>
                <a:spcPct val="0"/>
              </a:spcAft>
            </a:pPr>
            <a:r>
              <a:rPr lang="en-US" altLang="en-US" sz="2000" b="1">
                <a:solidFill>
                  <a:srgbClr val="000000"/>
                </a:solidFill>
                <a:latin typeface="Arial" pitchFamily="34" charset="0"/>
              </a:rPr>
              <a:t>15 min.</a:t>
            </a:r>
          </a:p>
          <a:p>
            <a:pPr eaLnBrk="0" fontAlgn="base" hangingPunct="0">
              <a:spcBef>
                <a:spcPct val="0"/>
              </a:spcBef>
              <a:spcAft>
                <a:spcPct val="0"/>
              </a:spcAft>
            </a:pPr>
            <a:r>
              <a:rPr lang="en-US" altLang="en-US" sz="2000" b="1">
                <a:solidFill>
                  <a:srgbClr val="000000"/>
                </a:solidFill>
                <a:latin typeface="Arial" pitchFamily="34" charset="0"/>
              </a:rPr>
              <a:t>120° C</a:t>
            </a:r>
          </a:p>
          <a:p>
            <a:pPr eaLnBrk="0" fontAlgn="base" hangingPunct="0">
              <a:spcBef>
                <a:spcPct val="0"/>
              </a:spcBef>
              <a:spcAft>
                <a:spcPct val="0"/>
              </a:spcAft>
            </a:pPr>
            <a:r>
              <a:rPr lang="en-US" altLang="en-US" sz="2000" b="1">
                <a:solidFill>
                  <a:srgbClr val="000000"/>
                </a:solidFill>
                <a:latin typeface="Arial" pitchFamily="34" charset="0"/>
              </a:rPr>
              <a:t>15 psi</a:t>
            </a:r>
          </a:p>
        </p:txBody>
      </p:sp>
      <p:sp>
        <p:nvSpPr>
          <p:cNvPr id="31776" name="Text Box 49"/>
          <p:cNvSpPr txBox="1">
            <a:spLocks noChangeArrowheads="1"/>
          </p:cNvSpPr>
          <p:nvPr/>
        </p:nvSpPr>
        <p:spPr bwMode="auto">
          <a:xfrm>
            <a:off x="1524000" y="381001"/>
            <a:ext cx="1371600" cy="9445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oper Black" pitchFamily="18" charset="0"/>
              </a:defRPr>
            </a:lvl1pPr>
            <a:lvl2pPr marL="742950" indent="-285750">
              <a:defRPr sz="2400">
                <a:solidFill>
                  <a:schemeClr val="tx1"/>
                </a:solidFill>
                <a:latin typeface="Cooper Black" pitchFamily="18" charset="0"/>
              </a:defRPr>
            </a:lvl2pPr>
            <a:lvl3pPr marL="1143000" indent="-228600">
              <a:defRPr sz="2400">
                <a:solidFill>
                  <a:schemeClr val="tx1"/>
                </a:solidFill>
                <a:latin typeface="Cooper Black" pitchFamily="18" charset="0"/>
              </a:defRPr>
            </a:lvl3pPr>
            <a:lvl4pPr marL="1600200" indent="-228600">
              <a:defRPr sz="2400">
                <a:solidFill>
                  <a:schemeClr val="tx1"/>
                </a:solidFill>
                <a:latin typeface="Cooper Black" pitchFamily="18" charset="0"/>
              </a:defRPr>
            </a:lvl4pPr>
            <a:lvl5pPr marL="2057400" indent="-228600">
              <a:defRPr sz="2400">
                <a:solidFill>
                  <a:schemeClr val="tx1"/>
                </a:solidFill>
                <a:latin typeface="Cooper Black" pitchFamily="18" charset="0"/>
              </a:defRPr>
            </a:lvl5pPr>
            <a:lvl6pPr marL="2514600" indent="-228600" eaLnBrk="0" fontAlgn="base" hangingPunct="0">
              <a:spcBef>
                <a:spcPct val="0"/>
              </a:spcBef>
              <a:spcAft>
                <a:spcPct val="0"/>
              </a:spcAft>
              <a:defRPr sz="2400">
                <a:solidFill>
                  <a:schemeClr val="tx1"/>
                </a:solidFill>
                <a:latin typeface="Cooper Black" pitchFamily="18" charset="0"/>
              </a:defRPr>
            </a:lvl6pPr>
            <a:lvl7pPr marL="2971800" indent="-228600" eaLnBrk="0" fontAlgn="base" hangingPunct="0">
              <a:spcBef>
                <a:spcPct val="0"/>
              </a:spcBef>
              <a:spcAft>
                <a:spcPct val="0"/>
              </a:spcAft>
              <a:defRPr sz="2400">
                <a:solidFill>
                  <a:schemeClr val="tx1"/>
                </a:solidFill>
                <a:latin typeface="Cooper Black" pitchFamily="18" charset="0"/>
              </a:defRPr>
            </a:lvl7pPr>
            <a:lvl8pPr marL="3429000" indent="-228600" eaLnBrk="0" fontAlgn="base" hangingPunct="0">
              <a:spcBef>
                <a:spcPct val="0"/>
              </a:spcBef>
              <a:spcAft>
                <a:spcPct val="0"/>
              </a:spcAft>
              <a:defRPr sz="2400">
                <a:solidFill>
                  <a:schemeClr val="tx1"/>
                </a:solidFill>
                <a:latin typeface="Cooper Black" pitchFamily="18" charset="0"/>
              </a:defRPr>
            </a:lvl8pPr>
            <a:lvl9pPr marL="3886200" indent="-228600" eaLnBrk="0" fontAlgn="base" hangingPunct="0">
              <a:spcBef>
                <a:spcPct val="0"/>
              </a:spcBef>
              <a:spcAft>
                <a:spcPct val="0"/>
              </a:spcAft>
              <a:defRPr sz="2400">
                <a:solidFill>
                  <a:schemeClr val="tx1"/>
                </a:solidFill>
                <a:latin typeface="Cooper Black" pitchFamily="18" charset="0"/>
              </a:defRPr>
            </a:lvl9pPr>
          </a:lstStyle>
          <a:p>
            <a:pPr algn="ctr" eaLnBrk="0" fontAlgn="base" hangingPunct="0">
              <a:spcBef>
                <a:spcPct val="0"/>
              </a:spcBef>
              <a:spcAft>
                <a:spcPct val="0"/>
              </a:spcAft>
            </a:pPr>
            <a:r>
              <a:rPr lang="en-US" altLang="en-US" sz="1800">
                <a:solidFill>
                  <a:srgbClr val="000000"/>
                </a:solidFill>
              </a:rPr>
              <a:t>Nutrients</a:t>
            </a:r>
          </a:p>
          <a:p>
            <a:pPr algn="ctr" eaLnBrk="0" fontAlgn="base" hangingPunct="0">
              <a:spcBef>
                <a:spcPct val="0"/>
              </a:spcBef>
              <a:spcAft>
                <a:spcPct val="0"/>
              </a:spcAft>
            </a:pPr>
            <a:r>
              <a:rPr lang="en-US" altLang="en-US" sz="1800">
                <a:solidFill>
                  <a:srgbClr val="000000"/>
                </a:solidFill>
              </a:rPr>
              <a:t>Agar</a:t>
            </a:r>
          </a:p>
          <a:p>
            <a:pPr algn="ctr" eaLnBrk="0" fontAlgn="base" hangingPunct="0">
              <a:spcBef>
                <a:spcPct val="0"/>
              </a:spcBef>
              <a:spcAft>
                <a:spcPct val="0"/>
              </a:spcAft>
            </a:pPr>
            <a:r>
              <a:rPr lang="en-US" altLang="en-US" sz="1800">
                <a:solidFill>
                  <a:srgbClr val="000000"/>
                </a:solidFill>
              </a:rPr>
              <a:t>Water</a:t>
            </a:r>
          </a:p>
        </p:txBody>
      </p:sp>
    </p:spTree>
    <p:extLst>
      <p:ext uri="{BB962C8B-B14F-4D97-AF65-F5344CB8AC3E}">
        <p14:creationId xmlns:p14="http://schemas.microsoft.com/office/powerpoint/2010/main" val="1351985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5"/>
                                        </p:tgtEl>
                                        <p:attrNameLst>
                                          <p:attrName>style.visibility</p:attrName>
                                        </p:attrNameLst>
                                      </p:cBhvr>
                                      <p:to>
                                        <p:strVal val="visible"/>
                                      </p:to>
                                    </p:set>
                                    <p:animEffect transition="in" filter="dissolve">
                                      <p:cBhvr>
                                        <p:cTn id="7" dur="500"/>
                                        <p:tgtEl>
                                          <p:spTgt spid="1536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48"/>
                                        </p:tgtEl>
                                        <p:attrNameLst>
                                          <p:attrName>style.visibility</p:attrName>
                                        </p:attrNameLst>
                                      </p:cBhvr>
                                      <p:to>
                                        <p:strVal val="visible"/>
                                      </p:to>
                                    </p:set>
                                    <p:animEffect transition="in" filter="dissolve">
                                      <p:cBhvr>
                                        <p:cTn id="12" dur="500"/>
                                        <p:tgtEl>
                                          <p:spTgt spid="1536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53650"/>
                                        </p:tgtEl>
                                        <p:attrNameLst>
                                          <p:attrName>style.visibility</p:attrName>
                                        </p:attrNameLst>
                                      </p:cBhvr>
                                      <p:to>
                                        <p:strVal val="visible"/>
                                      </p:to>
                                    </p:set>
                                    <p:animEffect transition="in" filter="wipe(up)">
                                      <p:cBhvr>
                                        <p:cTn id="17" dur="500"/>
                                        <p:tgtEl>
                                          <p:spTgt spid="153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5" grpId="0" animBg="1" autoUpdateAnimBg="0"/>
      <p:bldP spid="15364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6575"/>
            <a:ext cx="5018088" cy="755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0500" y="-304800"/>
            <a:ext cx="4440238" cy="668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713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ltLang="en-US" smtClean="0"/>
          </a:p>
        </p:txBody>
      </p:sp>
      <p:pic>
        <p:nvPicPr>
          <p:cNvPr id="348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65100"/>
            <a:ext cx="4743450" cy="6324600"/>
          </a:xfrm>
        </p:spPr>
      </p:pic>
      <p:pic>
        <p:nvPicPr>
          <p:cNvPr id="3482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609600"/>
            <a:ext cx="3813175"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319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09800" y="152400"/>
            <a:ext cx="7772400" cy="914400"/>
          </a:xfrm>
        </p:spPr>
        <p:txBody>
          <a:bodyPr/>
          <a:lstStyle/>
          <a:p>
            <a:r>
              <a:rPr lang="en-US" altLang="en-US" b="1" dirty="0" smtClean="0">
                <a:solidFill>
                  <a:srgbClr val="000099"/>
                </a:solidFill>
              </a:rPr>
              <a:t>Limitations</a:t>
            </a:r>
          </a:p>
        </p:txBody>
      </p:sp>
      <p:sp>
        <p:nvSpPr>
          <p:cNvPr id="35843" name="Rectangle 3"/>
          <p:cNvSpPr>
            <a:spLocks noGrp="1" noChangeArrowheads="1"/>
          </p:cNvSpPr>
          <p:nvPr>
            <p:ph type="body" idx="1"/>
          </p:nvPr>
        </p:nvSpPr>
        <p:spPr>
          <a:xfrm>
            <a:off x="1828800" y="1066800"/>
            <a:ext cx="8458200" cy="5638800"/>
          </a:xfrm>
        </p:spPr>
        <p:txBody>
          <a:bodyPr/>
          <a:lstStyle/>
          <a:p>
            <a:pPr>
              <a:lnSpc>
                <a:spcPct val="90000"/>
              </a:lnSpc>
              <a:buClr>
                <a:srgbClr val="000099"/>
              </a:buClr>
            </a:pPr>
            <a:r>
              <a:rPr lang="en-US" altLang="en-US" dirty="0" smtClean="0"/>
              <a:t>Time - some fungi grow relatively slowly.</a:t>
            </a:r>
          </a:p>
          <a:p>
            <a:pPr>
              <a:lnSpc>
                <a:spcPct val="90000"/>
              </a:lnSpc>
              <a:buClr>
                <a:srgbClr val="000099"/>
              </a:buClr>
            </a:pPr>
            <a:endParaRPr lang="en-US" altLang="en-US" sz="1200" dirty="0"/>
          </a:p>
          <a:p>
            <a:pPr>
              <a:lnSpc>
                <a:spcPct val="90000"/>
              </a:lnSpc>
              <a:buClr>
                <a:srgbClr val="000099"/>
              </a:buClr>
            </a:pPr>
            <a:r>
              <a:rPr lang="en-US" altLang="en-US" dirty="0" smtClean="0"/>
              <a:t>Secondary organisms.</a:t>
            </a:r>
          </a:p>
          <a:p>
            <a:pPr>
              <a:lnSpc>
                <a:spcPct val="90000"/>
              </a:lnSpc>
              <a:buClr>
                <a:srgbClr val="000099"/>
              </a:buClr>
            </a:pPr>
            <a:endParaRPr lang="en-US" altLang="en-US" sz="1200" dirty="0"/>
          </a:p>
          <a:p>
            <a:pPr>
              <a:lnSpc>
                <a:spcPct val="90000"/>
              </a:lnSpc>
              <a:buClr>
                <a:srgbClr val="000099"/>
              </a:buClr>
            </a:pPr>
            <a:r>
              <a:rPr lang="en-US" altLang="en-US" dirty="0" smtClean="0"/>
              <a:t>Pathogen might be present in low numbers.</a:t>
            </a:r>
          </a:p>
          <a:p>
            <a:pPr>
              <a:lnSpc>
                <a:spcPct val="90000"/>
              </a:lnSpc>
              <a:buClr>
                <a:srgbClr val="000099"/>
              </a:buClr>
            </a:pPr>
            <a:endParaRPr lang="en-US" altLang="en-US" sz="1200" dirty="0"/>
          </a:p>
          <a:p>
            <a:pPr>
              <a:lnSpc>
                <a:spcPct val="90000"/>
              </a:lnSpc>
              <a:buClr>
                <a:srgbClr val="000099"/>
              </a:buClr>
            </a:pPr>
            <a:r>
              <a:rPr lang="en-US" altLang="en-US" dirty="0" smtClean="0"/>
              <a:t>Certain fungi grow poorly on nutrient media.</a:t>
            </a:r>
          </a:p>
          <a:p>
            <a:pPr>
              <a:lnSpc>
                <a:spcPct val="90000"/>
              </a:lnSpc>
              <a:buClr>
                <a:srgbClr val="000099"/>
              </a:buClr>
            </a:pPr>
            <a:endParaRPr lang="en-US" altLang="en-US" sz="1200" dirty="0"/>
          </a:p>
          <a:p>
            <a:pPr>
              <a:lnSpc>
                <a:spcPct val="90000"/>
              </a:lnSpc>
              <a:buClr>
                <a:srgbClr val="000099"/>
              </a:buClr>
            </a:pPr>
            <a:r>
              <a:rPr lang="en-US" altLang="en-US" dirty="0" smtClean="0"/>
              <a:t>Certain fungi </a:t>
            </a:r>
            <a:r>
              <a:rPr lang="en-US" altLang="en-US" dirty="0" err="1" smtClean="0"/>
              <a:t>sporulate</a:t>
            </a:r>
            <a:r>
              <a:rPr lang="en-US" altLang="en-US" dirty="0" smtClean="0"/>
              <a:t> poorly on nutrient media.</a:t>
            </a:r>
          </a:p>
          <a:p>
            <a:pPr>
              <a:lnSpc>
                <a:spcPct val="90000"/>
              </a:lnSpc>
              <a:buClr>
                <a:srgbClr val="000099"/>
              </a:buClr>
            </a:pPr>
            <a:endParaRPr lang="en-US" altLang="en-US" sz="1200" dirty="0"/>
          </a:p>
          <a:p>
            <a:pPr>
              <a:lnSpc>
                <a:spcPct val="90000"/>
              </a:lnSpc>
              <a:buClr>
                <a:srgbClr val="000099"/>
              </a:buClr>
            </a:pPr>
            <a:r>
              <a:rPr lang="en-US" altLang="en-US" dirty="0" smtClean="0"/>
              <a:t>Obligate parasites cannot be grown in culture.</a:t>
            </a:r>
          </a:p>
          <a:p>
            <a:pPr lvl="1">
              <a:lnSpc>
                <a:spcPct val="90000"/>
              </a:lnSpc>
              <a:buClr>
                <a:srgbClr val="000099"/>
              </a:buClr>
            </a:pPr>
            <a:r>
              <a:rPr lang="en-US" altLang="en-US" sz="3200" dirty="0"/>
              <a:t>Powdery mildew, downy mildew, rusts</a:t>
            </a:r>
          </a:p>
          <a:p>
            <a:pPr>
              <a:lnSpc>
                <a:spcPct val="90000"/>
              </a:lnSpc>
            </a:pPr>
            <a:endParaRPr lang="en-US" altLang="en-US" dirty="0"/>
          </a:p>
        </p:txBody>
      </p:sp>
    </p:spTree>
    <p:extLst>
      <p:ext uri="{BB962C8B-B14F-4D97-AF65-F5344CB8AC3E}">
        <p14:creationId xmlns:p14="http://schemas.microsoft.com/office/powerpoint/2010/main" val="3782926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9"/>
                </a:solidFill>
              </a:rPr>
              <a:t>Objectives Throughout My Talks</a:t>
            </a:r>
            <a:endParaRPr lang="en-US" b="1" dirty="0">
              <a:solidFill>
                <a:srgbClr val="000099"/>
              </a:solidFill>
            </a:endParaRPr>
          </a:p>
        </p:txBody>
      </p:sp>
      <p:pic>
        <p:nvPicPr>
          <p:cNvPr id="650243"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976442" y="4648200"/>
            <a:ext cx="2005758" cy="200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1828800" y="1524000"/>
            <a:ext cx="5638800" cy="4953000"/>
          </a:xfrm>
        </p:spPr>
        <p:txBody>
          <a:bodyPr>
            <a:normAutofit lnSpcReduction="10000"/>
          </a:bodyPr>
          <a:lstStyle/>
          <a:p>
            <a:pPr>
              <a:buClr>
                <a:srgbClr val="000099"/>
              </a:buClr>
            </a:pPr>
            <a:r>
              <a:rPr lang="en-US" dirty="0" smtClean="0"/>
              <a:t>To facilitate your understanding of basic topics associated with diagnosis of plant diseases caused by fungal pathogens.</a:t>
            </a:r>
          </a:p>
          <a:p>
            <a:pPr>
              <a:buClr>
                <a:srgbClr val="000099"/>
              </a:buClr>
            </a:pPr>
            <a:endParaRPr lang="en-US" dirty="0"/>
          </a:p>
          <a:p>
            <a:pPr>
              <a:buClr>
                <a:srgbClr val="000099"/>
              </a:buClr>
            </a:pPr>
            <a:r>
              <a:rPr lang="en-US" dirty="0" smtClean="0"/>
              <a:t>To share from my experiences as an Extension plant pathologist to foster discussion and questions.</a:t>
            </a:r>
          </a:p>
          <a:p>
            <a:pPr>
              <a:buClr>
                <a:srgbClr val="000099"/>
              </a:buClr>
            </a:pPr>
            <a:endParaRPr lang="en-US" dirty="0"/>
          </a:p>
          <a:p>
            <a:pPr>
              <a:buClr>
                <a:srgbClr val="000099"/>
              </a:buClr>
            </a:pPr>
            <a:r>
              <a:rPr lang="en-US" dirty="0" smtClean="0"/>
              <a:t>To learn from you and your experiences working in the Northern Mariana Islands.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576" y="1524001"/>
            <a:ext cx="2511425" cy="2998787"/>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721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630362"/>
          </a:xfrm>
        </p:spPr>
        <p:txBody>
          <a:bodyPr>
            <a:normAutofit fontScale="90000"/>
          </a:bodyPr>
          <a:lstStyle/>
          <a:p>
            <a:r>
              <a:rPr lang="en-US" b="1" dirty="0" smtClean="0">
                <a:solidFill>
                  <a:srgbClr val="000099"/>
                </a:solidFill>
                <a:latin typeface="Comic Sans MS" panose="030F0702030302020204" pitchFamily="66" charset="0"/>
              </a:rPr>
              <a:t>Collecting, Processing, and Storing Field </a:t>
            </a:r>
            <a:r>
              <a:rPr lang="en-US" b="1" dirty="0">
                <a:solidFill>
                  <a:srgbClr val="000099"/>
                </a:solidFill>
                <a:latin typeface="Comic Sans MS" panose="030F0702030302020204" pitchFamily="66" charset="0"/>
              </a:rPr>
              <a:t>S</a:t>
            </a:r>
            <a:r>
              <a:rPr lang="en-US" b="1" dirty="0" smtClean="0">
                <a:solidFill>
                  <a:srgbClr val="000099"/>
                </a:solidFill>
                <a:latin typeface="Comic Sans MS" panose="030F0702030302020204" pitchFamily="66" charset="0"/>
              </a:rPr>
              <a:t>amples for </a:t>
            </a:r>
            <a:br>
              <a:rPr lang="en-US" b="1" dirty="0" smtClean="0">
                <a:solidFill>
                  <a:srgbClr val="000099"/>
                </a:solidFill>
                <a:latin typeface="Comic Sans MS" panose="030F0702030302020204" pitchFamily="66" charset="0"/>
              </a:rPr>
            </a:br>
            <a:r>
              <a:rPr lang="en-US" b="1" dirty="0" smtClean="0">
                <a:solidFill>
                  <a:srgbClr val="000099"/>
                </a:solidFill>
                <a:latin typeface="Comic Sans MS" panose="030F0702030302020204" pitchFamily="66" charset="0"/>
              </a:rPr>
              <a:t>On-Site </a:t>
            </a:r>
            <a:r>
              <a:rPr lang="en-US" b="1" dirty="0">
                <a:solidFill>
                  <a:srgbClr val="000099"/>
                </a:solidFill>
                <a:latin typeface="Comic Sans MS" panose="030F0702030302020204" pitchFamily="66" charset="0"/>
              </a:rPr>
              <a:t>P</a:t>
            </a:r>
            <a:r>
              <a:rPr lang="en-US" b="1" dirty="0" smtClean="0">
                <a:solidFill>
                  <a:srgbClr val="000099"/>
                </a:solidFill>
                <a:latin typeface="Comic Sans MS" panose="030F0702030302020204" pitchFamily="66" charset="0"/>
              </a:rPr>
              <a:t>rocessing and ID</a:t>
            </a:r>
            <a:endParaRPr lang="en-US" b="1" dirty="0">
              <a:solidFill>
                <a:srgbClr val="000099"/>
              </a:solidFill>
              <a:latin typeface="Comic Sans MS" panose="030F0702030302020204" pitchFamily="66" charset="0"/>
            </a:endParaRPr>
          </a:p>
        </p:txBody>
      </p:sp>
      <p:pic>
        <p:nvPicPr>
          <p:cNvPr id="645123" name="Picture 3"/>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8843"/>
          <a:stretch/>
        </p:blipFill>
        <p:spPr bwMode="auto">
          <a:xfrm rot="5400000">
            <a:off x="1785048" y="2061274"/>
            <a:ext cx="4314827" cy="466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24" name="Picture 4"/>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6681" b="12831"/>
          <a:stretch/>
        </p:blipFill>
        <p:spPr bwMode="auto">
          <a:xfrm>
            <a:off x="6400800" y="2224548"/>
            <a:ext cx="4038600" cy="433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079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1200150"/>
            <a:ext cx="7543800" cy="5657850"/>
          </a:xfrm>
        </p:spPr>
      </p:pic>
      <p:pic>
        <p:nvPicPr>
          <p:cNvPr id="5" name="Picture 4" descr="http://www.otis.edu/sites/default/files/Cotton.png"/>
          <p:cNvPicPr>
            <a:picLocks noChangeAspect="1" noChangeArrowheads="1"/>
          </p:cNvPicPr>
          <p:nvPr/>
        </p:nvPicPr>
        <p:blipFill rotWithShape="1">
          <a:blip r:embed="rId3">
            <a:extLst>
              <a:ext uri="{28A0092B-C50C-407E-A947-70E740481C1C}">
                <a14:useLocalDpi xmlns:a14="http://schemas.microsoft.com/office/drawing/2010/main" val="0"/>
              </a:ext>
            </a:extLst>
          </a:blip>
          <a:srcRect t="19333" b="13771"/>
          <a:stretch/>
        </p:blipFill>
        <p:spPr bwMode="auto">
          <a:xfrm>
            <a:off x="7010400" y="152402"/>
            <a:ext cx="2857500" cy="955771"/>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4" y="165575"/>
            <a:ext cx="2772539" cy="97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87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304800"/>
            <a:ext cx="3581400" cy="2895600"/>
          </a:xfrm>
        </p:spPr>
        <p:txBody>
          <a:bodyPr/>
          <a:lstStyle/>
          <a:p>
            <a:r>
              <a:rPr lang="en-US" sz="3200" b="1" dirty="0"/>
              <a:t>Thanks to staff at Attapulgus REC, VALENT USA, </a:t>
            </a:r>
            <a:br>
              <a:rPr lang="en-US" sz="3200" b="1" dirty="0"/>
            </a:br>
            <a:r>
              <a:rPr lang="en-US" sz="3200" b="1" dirty="0"/>
              <a:t>and the “Team”</a:t>
            </a:r>
            <a:br>
              <a:rPr lang="en-US" sz="3200" b="1" dirty="0"/>
            </a:br>
            <a:r>
              <a:rPr lang="en-US" b="1" dirty="0" smtClean="0">
                <a:solidFill>
                  <a:srgbClr val="C00000"/>
                </a:solidFill>
              </a:rPr>
              <a:t>QUESTIONS?</a:t>
            </a:r>
            <a:endParaRPr lang="en-US" b="1" dirty="0">
              <a:solidFill>
                <a:srgbClr val="C0000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5257800"/>
            <a:ext cx="3541713" cy="124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41568" y="1219200"/>
            <a:ext cx="4574033" cy="359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752600" y="3378266"/>
            <a:ext cx="4038600" cy="302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189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smtClean="0"/>
          </a:p>
        </p:txBody>
      </p:sp>
      <p:graphicFrame>
        <p:nvGraphicFramePr>
          <p:cNvPr id="13315" name="Content Placeholder 3"/>
          <p:cNvGraphicFramePr>
            <a:graphicFrameLocks noGrp="1" noChangeAspect="1"/>
          </p:cNvGraphicFramePr>
          <p:nvPr>
            <p:ph idx="1"/>
          </p:nvPr>
        </p:nvGraphicFramePr>
        <p:xfrm>
          <a:off x="3200400" y="-3175"/>
          <a:ext cx="5334000" cy="6902450"/>
        </p:xfrm>
        <a:graphic>
          <a:graphicData uri="http://schemas.openxmlformats.org/presentationml/2006/ole">
            <mc:AlternateContent xmlns:mc="http://schemas.openxmlformats.org/markup-compatibility/2006">
              <mc:Choice xmlns:v="urn:schemas-microsoft-com:vml" Requires="v">
                <p:oleObj spid="_x0000_s1026" name="Acrobat Document" r:id="rId3" imgW="4663386" imgH="6035020" progId="AcroExch.Document.7">
                  <p:embed/>
                </p:oleObj>
              </mc:Choice>
              <mc:Fallback>
                <p:oleObj name="Acrobat Document" r:id="rId3" imgW="4663386" imgH="6035020" progId="AcroExch.Document.7">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175"/>
                        <a:ext cx="5334000" cy="690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Rounded Rectangle 1"/>
          <p:cNvSpPr>
            <a:spLocks noChangeArrowheads="1"/>
          </p:cNvSpPr>
          <p:nvPr/>
        </p:nvSpPr>
        <p:spPr bwMode="auto">
          <a:xfrm>
            <a:off x="6477000" y="228600"/>
            <a:ext cx="1905000" cy="685800"/>
          </a:xfrm>
          <a:prstGeom prst="roundRect">
            <a:avLst>
              <a:gd name="adj" fmla="val 16667"/>
            </a:avLst>
          </a:prstGeom>
          <a:noFill/>
          <a:ln w="889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2400">
              <a:solidFill>
                <a:srgbClr val="000000"/>
              </a:solidFill>
              <a:latin typeface="Cooper Black" pitchFamily="18" charset="0"/>
            </a:endParaRPr>
          </a:p>
        </p:txBody>
      </p:sp>
      <p:sp>
        <p:nvSpPr>
          <p:cNvPr id="5" name="Rounded Rectangle 4"/>
          <p:cNvSpPr>
            <a:spLocks noChangeArrowheads="1"/>
          </p:cNvSpPr>
          <p:nvPr/>
        </p:nvSpPr>
        <p:spPr bwMode="auto">
          <a:xfrm>
            <a:off x="5638800" y="1524000"/>
            <a:ext cx="2743200" cy="1066800"/>
          </a:xfrm>
          <a:prstGeom prst="roundRect">
            <a:avLst>
              <a:gd name="adj" fmla="val 16667"/>
            </a:avLst>
          </a:prstGeom>
          <a:noFill/>
          <a:ln w="889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2400">
              <a:solidFill>
                <a:srgbClr val="000000"/>
              </a:solidFill>
              <a:latin typeface="Cooper Black" pitchFamily="18" charset="0"/>
            </a:endParaRPr>
          </a:p>
        </p:txBody>
      </p:sp>
      <p:sp>
        <p:nvSpPr>
          <p:cNvPr id="6" name="Rounded Rectangle 5"/>
          <p:cNvSpPr>
            <a:spLocks noChangeArrowheads="1"/>
          </p:cNvSpPr>
          <p:nvPr/>
        </p:nvSpPr>
        <p:spPr bwMode="auto">
          <a:xfrm>
            <a:off x="3352800" y="1676400"/>
            <a:ext cx="2362200" cy="533400"/>
          </a:xfrm>
          <a:prstGeom prst="roundRect">
            <a:avLst>
              <a:gd name="adj" fmla="val 16667"/>
            </a:avLst>
          </a:prstGeom>
          <a:noFill/>
          <a:ln w="889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2400">
              <a:solidFill>
                <a:srgbClr val="000000"/>
              </a:solidFill>
              <a:latin typeface="Cooper Black" pitchFamily="18" charset="0"/>
            </a:endParaRPr>
          </a:p>
        </p:txBody>
      </p:sp>
      <p:sp>
        <p:nvSpPr>
          <p:cNvPr id="7" name="Rounded Rectangle 6"/>
          <p:cNvSpPr>
            <a:spLocks noChangeArrowheads="1"/>
          </p:cNvSpPr>
          <p:nvPr/>
        </p:nvSpPr>
        <p:spPr bwMode="auto">
          <a:xfrm>
            <a:off x="3317876" y="2362200"/>
            <a:ext cx="5064125" cy="3810000"/>
          </a:xfrm>
          <a:prstGeom prst="roundRect">
            <a:avLst>
              <a:gd name="adj" fmla="val 16667"/>
            </a:avLst>
          </a:prstGeom>
          <a:noFill/>
          <a:ln w="889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2400">
              <a:solidFill>
                <a:srgbClr val="000000"/>
              </a:solidFill>
              <a:latin typeface="Cooper Black" pitchFamily="18" charset="0"/>
            </a:endParaRPr>
          </a:p>
        </p:txBody>
      </p:sp>
    </p:spTree>
    <p:extLst>
      <p:ext uri="{BB962C8B-B14F-4D97-AF65-F5344CB8AC3E}">
        <p14:creationId xmlns:p14="http://schemas.microsoft.com/office/powerpoint/2010/main" val="3056603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828800" y="304800"/>
            <a:ext cx="8534400" cy="1143000"/>
          </a:xfrm>
        </p:spPr>
        <p:txBody>
          <a:bodyPr/>
          <a:lstStyle/>
          <a:p>
            <a:r>
              <a:rPr lang="en-US" altLang="en-US" sz="3200" b="1" dirty="0">
                <a:solidFill>
                  <a:srgbClr val="000099"/>
                </a:solidFill>
              </a:rPr>
              <a:t>PLANT SYMPTOMS AND SPECIMEN SELECTION</a:t>
            </a:r>
            <a:endParaRPr lang="en-US" altLang="en-US" sz="2800" dirty="0"/>
          </a:p>
        </p:txBody>
      </p:sp>
      <p:sp>
        <p:nvSpPr>
          <p:cNvPr id="3" name="Content Placeholder 2"/>
          <p:cNvSpPr>
            <a:spLocks noGrp="1"/>
          </p:cNvSpPr>
          <p:nvPr>
            <p:ph idx="1"/>
          </p:nvPr>
        </p:nvSpPr>
        <p:spPr>
          <a:xfrm>
            <a:off x="1752600" y="1600200"/>
            <a:ext cx="8686800" cy="5029200"/>
          </a:xfrm>
        </p:spPr>
        <p:txBody>
          <a:bodyPr/>
          <a:lstStyle/>
          <a:p>
            <a:pPr>
              <a:buClr>
                <a:srgbClr val="000099"/>
              </a:buClr>
              <a:defRPr/>
            </a:pPr>
            <a:r>
              <a:rPr lang="en-US" b="1" u="sng" dirty="0"/>
              <a:t>Wilting, </a:t>
            </a:r>
            <a:r>
              <a:rPr lang="en-US" b="1" u="sng" dirty="0"/>
              <a:t>yellowing </a:t>
            </a:r>
            <a:r>
              <a:rPr lang="en-US" b="1" u="sng" dirty="0"/>
              <a:t>or general decline</a:t>
            </a:r>
            <a:r>
              <a:rPr lang="en-US" dirty="0"/>
              <a:t>. If practical, it is best to send entire plant (leaves, stems, roots). Collect plants which have early disease symptoms. Dig up carefully. DO NOT PULL UP---many roots will be lost</a:t>
            </a:r>
            <a:r>
              <a:rPr lang="en-US" dirty="0"/>
              <a:t>.</a:t>
            </a:r>
          </a:p>
          <a:p>
            <a:pPr>
              <a:buClr>
                <a:srgbClr val="000099"/>
              </a:buClr>
              <a:defRPr/>
            </a:pPr>
            <a:endParaRPr lang="en-US" sz="2400" dirty="0"/>
          </a:p>
          <a:p>
            <a:pPr>
              <a:buClr>
                <a:srgbClr val="000099"/>
              </a:buClr>
              <a:defRPr/>
            </a:pPr>
            <a:r>
              <a:rPr lang="en-US" b="1" u="sng" dirty="0"/>
              <a:t>Twig and </a:t>
            </a:r>
            <a:r>
              <a:rPr lang="en-US" b="1" u="sng" dirty="0"/>
              <a:t>branch blights </a:t>
            </a:r>
            <a:r>
              <a:rPr lang="en-US" b="1" u="sng" dirty="0"/>
              <a:t>and </a:t>
            </a:r>
            <a:r>
              <a:rPr lang="en-US" b="1" u="sng" dirty="0"/>
              <a:t>cankers</a:t>
            </a:r>
            <a:r>
              <a:rPr lang="en-US" dirty="0"/>
              <a:t>. Select specimens which show recent infection. Include healthy tissues with diseased tissues. </a:t>
            </a:r>
            <a:r>
              <a:rPr lang="en-US" b="1" dirty="0"/>
              <a:t>DO NOT INCLUDE TWIGS, ETC. WHICH HAVE BEEN DEAD FOR SEVERAL MONTHS. THIS TYPE MATERIAL WILL NOT ALLOW PROPER IDENTIFICATION</a:t>
            </a:r>
            <a:r>
              <a:rPr lang="en-US" dirty="0"/>
              <a:t>.</a:t>
            </a:r>
          </a:p>
          <a:p>
            <a:pPr marL="0" indent="0">
              <a:buNone/>
              <a:defRPr/>
            </a:pPr>
            <a:endParaRPr lang="en-US" sz="2400" dirty="0"/>
          </a:p>
        </p:txBody>
      </p:sp>
    </p:spTree>
    <p:extLst>
      <p:ext uri="{BB962C8B-B14F-4D97-AF65-F5344CB8AC3E}">
        <p14:creationId xmlns:p14="http://schemas.microsoft.com/office/powerpoint/2010/main" val="793458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52600" y="228600"/>
            <a:ext cx="8686800" cy="1143000"/>
          </a:xfrm>
        </p:spPr>
        <p:txBody>
          <a:bodyPr/>
          <a:lstStyle/>
          <a:p>
            <a:r>
              <a:rPr lang="en-US" altLang="en-US" sz="3200" b="1" dirty="0">
                <a:solidFill>
                  <a:srgbClr val="000099"/>
                </a:solidFill>
              </a:rPr>
              <a:t>PLANT SYMPTOMS AND SPECIMEN SELECTION</a:t>
            </a:r>
            <a:endParaRPr lang="en-US" altLang="en-US" sz="2800" dirty="0"/>
          </a:p>
        </p:txBody>
      </p:sp>
      <p:sp>
        <p:nvSpPr>
          <p:cNvPr id="21507" name="Content Placeholder 2"/>
          <p:cNvSpPr>
            <a:spLocks noGrp="1"/>
          </p:cNvSpPr>
          <p:nvPr>
            <p:ph idx="1"/>
          </p:nvPr>
        </p:nvSpPr>
        <p:spPr>
          <a:xfrm>
            <a:off x="2209800" y="1371600"/>
            <a:ext cx="7772400" cy="5257800"/>
          </a:xfrm>
        </p:spPr>
        <p:txBody>
          <a:bodyPr/>
          <a:lstStyle/>
          <a:p>
            <a:pPr>
              <a:buClr>
                <a:srgbClr val="000099"/>
              </a:buClr>
            </a:pPr>
            <a:r>
              <a:rPr lang="en-US" altLang="en-US" b="1" u="sng" dirty="0"/>
              <a:t>Foliage Diseases</a:t>
            </a:r>
            <a:r>
              <a:rPr lang="en-US" altLang="en-US" dirty="0"/>
              <a:t>. Select leaves which have early and recent infections. Marginal burning of leaves should be sent. Symptoms of this type usually indicate chemical injury or some type of root disorder (physiological, organic or chemical).</a:t>
            </a:r>
          </a:p>
          <a:p>
            <a:pPr>
              <a:buClr>
                <a:srgbClr val="000099"/>
              </a:buClr>
            </a:pPr>
            <a:endParaRPr lang="en-US" altLang="en-US" dirty="0"/>
          </a:p>
          <a:p>
            <a:pPr>
              <a:buClr>
                <a:srgbClr val="000099"/>
              </a:buClr>
            </a:pPr>
            <a:r>
              <a:rPr lang="en-US" altLang="en-US" b="1" u="sng" dirty="0"/>
              <a:t>Fruit and Fleshy Plant Organs</a:t>
            </a:r>
            <a:r>
              <a:rPr lang="en-US" altLang="en-US" dirty="0"/>
              <a:t>. Diseases of these structures require special attention. Never select a specimen which is exhibiting advanced stages of decay or disease. Select fresh specimens which exhibit early symptoms.</a:t>
            </a:r>
          </a:p>
          <a:p>
            <a:endParaRPr lang="en-US" altLang="en-US" sz="2400" dirty="0"/>
          </a:p>
        </p:txBody>
      </p:sp>
    </p:spTree>
    <p:extLst>
      <p:ext uri="{BB962C8B-B14F-4D97-AF65-F5344CB8AC3E}">
        <p14:creationId xmlns:p14="http://schemas.microsoft.com/office/powerpoint/2010/main" val="803394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09800" y="152400"/>
            <a:ext cx="7772400" cy="1143000"/>
          </a:xfrm>
        </p:spPr>
        <p:txBody>
          <a:bodyPr/>
          <a:lstStyle/>
          <a:p>
            <a:r>
              <a:rPr lang="en-US" altLang="en-US" sz="3200" b="1" dirty="0">
                <a:solidFill>
                  <a:srgbClr val="000099"/>
                </a:solidFill>
              </a:rPr>
              <a:t>SHIPPING PLANT DISEASE SPECIMENS</a:t>
            </a:r>
            <a:endParaRPr lang="en-US" altLang="en-US" sz="3200" dirty="0">
              <a:solidFill>
                <a:srgbClr val="000099"/>
              </a:solidFill>
            </a:endParaRPr>
          </a:p>
        </p:txBody>
      </p:sp>
      <p:sp>
        <p:nvSpPr>
          <p:cNvPr id="14339" name="Content Placeholder 2"/>
          <p:cNvSpPr>
            <a:spLocks noGrp="1"/>
          </p:cNvSpPr>
          <p:nvPr>
            <p:ph idx="1"/>
          </p:nvPr>
        </p:nvSpPr>
        <p:spPr>
          <a:xfrm>
            <a:off x="1752600" y="1219200"/>
            <a:ext cx="8763000" cy="4876800"/>
          </a:xfrm>
        </p:spPr>
        <p:txBody>
          <a:bodyPr/>
          <a:lstStyle/>
          <a:p>
            <a:pPr>
              <a:buClr>
                <a:srgbClr val="000099"/>
              </a:buClr>
            </a:pPr>
            <a:r>
              <a:rPr lang="en-US" altLang="en-US" dirty="0" smtClean="0"/>
              <a:t>Place diseased specimens in a plastic bag. </a:t>
            </a:r>
          </a:p>
          <a:p>
            <a:pPr>
              <a:buClr>
                <a:srgbClr val="000099"/>
              </a:buClr>
            </a:pPr>
            <a:r>
              <a:rPr lang="en-US" altLang="en-US" dirty="0" smtClean="0"/>
              <a:t>Do NOT add moisture. Place a DRY paper towel in the plastic bag with the specimen. </a:t>
            </a:r>
          </a:p>
          <a:p>
            <a:pPr>
              <a:buClr>
                <a:srgbClr val="000099"/>
              </a:buClr>
            </a:pPr>
            <a:r>
              <a:rPr lang="en-US" altLang="en-US" dirty="0" smtClean="0"/>
              <a:t>Keep samples cool.</a:t>
            </a:r>
          </a:p>
          <a:p>
            <a:pPr>
              <a:buClr>
                <a:srgbClr val="000099"/>
              </a:buClr>
            </a:pPr>
            <a:r>
              <a:rPr lang="en-US" altLang="en-US" dirty="0" smtClean="0"/>
              <a:t>Do not allow samples to dry out and desiccate.</a:t>
            </a:r>
          </a:p>
          <a:p>
            <a:pPr>
              <a:buClr>
                <a:srgbClr val="000099"/>
              </a:buClr>
            </a:pPr>
            <a:r>
              <a:rPr lang="en-US" altLang="en-US" dirty="0" smtClean="0"/>
              <a:t>Ship specimens Mondays, Tuesdays, Wednesdays. Samples shipped on Thursdays and Fridays usually require longer to reach the Plant Disease Clinic.</a:t>
            </a:r>
          </a:p>
          <a:p>
            <a:endParaRPr lang="en-US" altLang="en-US" sz="2400" dirty="0"/>
          </a:p>
        </p:txBody>
      </p:sp>
    </p:spTree>
    <p:extLst>
      <p:ext uri="{BB962C8B-B14F-4D97-AF65-F5344CB8AC3E}">
        <p14:creationId xmlns:p14="http://schemas.microsoft.com/office/powerpoint/2010/main" val="3865590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752600" y="152400"/>
            <a:ext cx="8686800" cy="1143000"/>
          </a:xfrm>
        </p:spPr>
        <p:txBody>
          <a:bodyPr/>
          <a:lstStyle/>
          <a:p>
            <a:r>
              <a:rPr lang="en-US" altLang="en-US" sz="3600" b="1" dirty="0">
                <a:solidFill>
                  <a:srgbClr val="000099"/>
                </a:solidFill>
              </a:rPr>
              <a:t>Common Issues with Submitted Samples</a:t>
            </a:r>
          </a:p>
        </p:txBody>
      </p:sp>
      <p:sp>
        <p:nvSpPr>
          <p:cNvPr id="15363" name="Content Placeholder 2"/>
          <p:cNvSpPr>
            <a:spLocks noGrp="1"/>
          </p:cNvSpPr>
          <p:nvPr>
            <p:ph idx="1"/>
          </p:nvPr>
        </p:nvSpPr>
        <p:spPr>
          <a:xfrm>
            <a:off x="1828800" y="1219200"/>
            <a:ext cx="8458200" cy="5410200"/>
          </a:xfrm>
        </p:spPr>
        <p:txBody>
          <a:bodyPr/>
          <a:lstStyle/>
          <a:p>
            <a:pPr>
              <a:buClr>
                <a:srgbClr val="000099"/>
              </a:buClr>
            </a:pPr>
            <a:r>
              <a:rPr lang="en-US" altLang="en-US" sz="3600" dirty="0"/>
              <a:t>Samples unattended over the weekend or for extended periods.</a:t>
            </a:r>
          </a:p>
          <a:p>
            <a:pPr>
              <a:buClr>
                <a:srgbClr val="000099"/>
              </a:buClr>
            </a:pPr>
            <a:endParaRPr lang="en-US" altLang="en-US" sz="1200" dirty="0"/>
          </a:p>
          <a:p>
            <a:pPr>
              <a:buClr>
                <a:srgbClr val="000099"/>
              </a:buClr>
            </a:pPr>
            <a:r>
              <a:rPr lang="en-US" altLang="en-US" sz="3600" dirty="0"/>
              <a:t>Sample sent to the wrong clinic.</a:t>
            </a:r>
          </a:p>
          <a:p>
            <a:pPr>
              <a:buClr>
                <a:srgbClr val="000099"/>
              </a:buClr>
            </a:pPr>
            <a:endParaRPr lang="en-US" altLang="en-US" sz="1200" dirty="0"/>
          </a:p>
          <a:p>
            <a:pPr>
              <a:buClr>
                <a:srgbClr val="000099"/>
              </a:buClr>
            </a:pPr>
            <a:r>
              <a:rPr lang="en-US" altLang="en-US" sz="3600" dirty="0"/>
              <a:t>No background information provided to aid in diagnosis and recommendations.</a:t>
            </a:r>
          </a:p>
          <a:p>
            <a:pPr>
              <a:buClr>
                <a:srgbClr val="000099"/>
              </a:buClr>
            </a:pPr>
            <a:endParaRPr lang="en-US" altLang="en-US" sz="1200" dirty="0"/>
          </a:p>
          <a:p>
            <a:pPr>
              <a:buClr>
                <a:srgbClr val="000099"/>
              </a:buClr>
            </a:pPr>
            <a:r>
              <a:rPr lang="en-US" altLang="en-US" sz="3600" dirty="0"/>
              <a:t>Improper packaging that does not protect sample from damage and degradation.</a:t>
            </a:r>
            <a:r>
              <a:rPr lang="en-US" altLang="en-US" sz="4000" dirty="0"/>
              <a:t/>
            </a:r>
            <a:br>
              <a:rPr lang="en-US" altLang="en-US" sz="4000" dirty="0"/>
            </a:br>
            <a:endParaRPr lang="en-US" altLang="en-US" sz="4000" dirty="0"/>
          </a:p>
        </p:txBody>
      </p:sp>
    </p:spTree>
    <p:extLst>
      <p:ext uri="{BB962C8B-B14F-4D97-AF65-F5344CB8AC3E}">
        <p14:creationId xmlns:p14="http://schemas.microsoft.com/office/powerpoint/2010/main" val="3632366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09800" y="533400"/>
            <a:ext cx="7772400" cy="1143000"/>
          </a:xfrm>
        </p:spPr>
        <p:txBody>
          <a:bodyPr/>
          <a:lstStyle/>
          <a:p>
            <a:r>
              <a:rPr lang="en-US" altLang="en-US" b="1" dirty="0" smtClean="0">
                <a:solidFill>
                  <a:srgbClr val="000099"/>
                </a:solidFill>
              </a:rPr>
              <a:t>Identification of Fungi</a:t>
            </a:r>
          </a:p>
        </p:txBody>
      </p:sp>
      <p:sp>
        <p:nvSpPr>
          <p:cNvPr id="24579" name="Rectangle 3"/>
          <p:cNvSpPr>
            <a:spLocks noGrp="1" noChangeArrowheads="1"/>
          </p:cNvSpPr>
          <p:nvPr>
            <p:ph type="body" idx="1"/>
          </p:nvPr>
        </p:nvSpPr>
        <p:spPr>
          <a:xfrm>
            <a:off x="1828800" y="1752600"/>
            <a:ext cx="7772400" cy="4114800"/>
          </a:xfrm>
        </p:spPr>
        <p:txBody>
          <a:bodyPr/>
          <a:lstStyle/>
          <a:p>
            <a:pPr>
              <a:buClr>
                <a:srgbClr val="000099"/>
              </a:buClr>
            </a:pPr>
            <a:r>
              <a:rPr lang="en-US" altLang="en-US" dirty="0" smtClean="0"/>
              <a:t>Examine sample</a:t>
            </a:r>
          </a:p>
          <a:p>
            <a:pPr lvl="1">
              <a:buClr>
                <a:srgbClr val="000099"/>
              </a:buClr>
            </a:pPr>
            <a:r>
              <a:rPr lang="en-US" altLang="en-US" dirty="0" smtClean="0"/>
              <a:t>Naked Eye</a:t>
            </a:r>
          </a:p>
          <a:p>
            <a:pPr lvl="1">
              <a:buClr>
                <a:srgbClr val="000099"/>
              </a:buClr>
            </a:pPr>
            <a:r>
              <a:rPr lang="en-US" altLang="en-US" dirty="0" smtClean="0"/>
              <a:t>Dissecting Microscope</a:t>
            </a:r>
          </a:p>
          <a:p>
            <a:pPr lvl="1">
              <a:buClr>
                <a:srgbClr val="000099"/>
              </a:buClr>
            </a:pPr>
            <a:r>
              <a:rPr lang="en-US" altLang="en-US" dirty="0" smtClean="0"/>
              <a:t>Compound Microscope</a:t>
            </a:r>
          </a:p>
          <a:p>
            <a:pPr lvl="1">
              <a:buClr>
                <a:srgbClr val="000099"/>
              </a:buClr>
            </a:pPr>
            <a:endParaRPr lang="en-US" altLang="en-US" dirty="0" smtClean="0"/>
          </a:p>
          <a:p>
            <a:pPr>
              <a:buClr>
                <a:srgbClr val="000099"/>
              </a:buClr>
            </a:pPr>
            <a:r>
              <a:rPr lang="en-US" altLang="en-US" dirty="0" smtClean="0"/>
              <a:t>Induce sporulation/growth</a:t>
            </a:r>
          </a:p>
          <a:p>
            <a:pPr lvl="1">
              <a:buClr>
                <a:srgbClr val="000099"/>
              </a:buClr>
            </a:pPr>
            <a:r>
              <a:rPr lang="en-US" altLang="en-US" dirty="0" smtClean="0"/>
              <a:t>Moisture chamber</a:t>
            </a:r>
          </a:p>
          <a:p>
            <a:pPr lvl="1">
              <a:buClr>
                <a:srgbClr val="000099"/>
              </a:buClr>
            </a:pPr>
            <a:r>
              <a:rPr lang="en-US" altLang="en-US" dirty="0" smtClean="0"/>
              <a:t>Culture media</a:t>
            </a:r>
          </a:p>
        </p:txBody>
      </p:sp>
      <p:pic>
        <p:nvPicPr>
          <p:cNvPr id="24580" name="Picture 4" descr="C:\Career\Brock\PP Presentaion\Scop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3276601"/>
            <a:ext cx="130175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Career\Brock\PP Presentaion\Scop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828800"/>
            <a:ext cx="12398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AutoShape 6"/>
          <p:cNvSpPr>
            <a:spLocks noChangeArrowheads="1"/>
          </p:cNvSpPr>
          <p:nvPr/>
        </p:nvSpPr>
        <p:spPr bwMode="auto">
          <a:xfrm>
            <a:off x="6019800" y="5181600"/>
            <a:ext cx="1828800" cy="1219200"/>
          </a:xfrm>
          <a:prstGeom prst="flowChartMagneticDisk">
            <a:avLst/>
          </a:prstGeom>
          <a:solidFill>
            <a:schemeClr val="bg1">
              <a:alpha val="50195"/>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2400">
              <a:solidFill>
                <a:srgbClr val="000000"/>
              </a:solidFill>
              <a:latin typeface="Cooper Black" pitchFamily="18" charset="0"/>
            </a:endParaRPr>
          </a:p>
        </p:txBody>
      </p:sp>
      <p:sp>
        <p:nvSpPr>
          <p:cNvPr id="24583" name="Oval 8"/>
          <p:cNvSpPr>
            <a:spLocks noChangeArrowheads="1"/>
          </p:cNvSpPr>
          <p:nvPr/>
        </p:nvSpPr>
        <p:spPr bwMode="auto">
          <a:xfrm>
            <a:off x="6019800" y="6096000"/>
            <a:ext cx="1828800" cy="3048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2400">
              <a:solidFill>
                <a:srgbClr val="000000"/>
              </a:solidFill>
              <a:latin typeface="Cooper Black" pitchFamily="18" charset="0"/>
            </a:endParaRPr>
          </a:p>
        </p:txBody>
      </p:sp>
      <p:sp>
        <p:nvSpPr>
          <p:cNvPr id="24584" name="AutoShape 9"/>
          <p:cNvSpPr>
            <a:spLocks noChangeArrowheads="1"/>
          </p:cNvSpPr>
          <p:nvPr/>
        </p:nvSpPr>
        <p:spPr bwMode="auto">
          <a:xfrm>
            <a:off x="8686800" y="5943600"/>
            <a:ext cx="1295400" cy="304800"/>
          </a:xfrm>
          <a:prstGeom prst="can">
            <a:avLst>
              <a:gd name="adj" fmla="val 25000"/>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2400">
              <a:solidFill>
                <a:srgbClr val="000000"/>
              </a:solidFill>
              <a:latin typeface="Cooper Black" pitchFamily="18" charset="0"/>
            </a:endParaRPr>
          </a:p>
        </p:txBody>
      </p:sp>
      <p:sp>
        <p:nvSpPr>
          <p:cNvPr id="24585" name="AutoShape 10"/>
          <p:cNvSpPr>
            <a:spLocks noChangeArrowheads="1"/>
          </p:cNvSpPr>
          <p:nvPr/>
        </p:nvSpPr>
        <p:spPr bwMode="auto">
          <a:xfrm>
            <a:off x="8610600" y="5791200"/>
            <a:ext cx="1447800" cy="304800"/>
          </a:xfrm>
          <a:prstGeom prst="can">
            <a:avLst>
              <a:gd name="adj" fmla="val 25000"/>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2400">
              <a:solidFill>
                <a:srgbClr val="000000"/>
              </a:solidFill>
              <a:latin typeface="Cooper Black" pitchFamily="18" charset="0"/>
            </a:endParaRPr>
          </a:p>
        </p:txBody>
      </p:sp>
    </p:spTree>
    <p:extLst>
      <p:ext uri="{BB962C8B-B14F-4D97-AF65-F5344CB8AC3E}">
        <p14:creationId xmlns:p14="http://schemas.microsoft.com/office/powerpoint/2010/main" val="1924776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781800" y="1828800"/>
            <a:ext cx="4114800" cy="1981200"/>
          </a:xfrm>
        </p:spPr>
        <p:txBody>
          <a:bodyPr/>
          <a:lstStyle/>
          <a:p>
            <a:pPr>
              <a:defRPr/>
            </a:pPr>
            <a:r>
              <a:rPr lang="en-US" b="1" dirty="0" smtClean="0"/>
              <a:t>Stereo microscope</a:t>
            </a:r>
          </a:p>
          <a:p>
            <a:pPr>
              <a:defRPr/>
            </a:pPr>
            <a:endParaRPr lang="en-US" b="1" dirty="0"/>
          </a:p>
          <a:p>
            <a:pPr marL="0" indent="0">
              <a:buNone/>
              <a:defRPr/>
            </a:pPr>
            <a:r>
              <a:rPr lang="en-US" b="1" dirty="0" smtClean="0"/>
              <a:t>	10 – 40x</a:t>
            </a:r>
          </a:p>
          <a:p>
            <a:pPr marL="0" indent="0">
              <a:buNone/>
              <a:defRPr/>
            </a:pPr>
            <a:endParaRPr lang="en-US" b="1" dirty="0" smtClean="0"/>
          </a:p>
        </p:txBody>
      </p:sp>
    </p:spTree>
    <p:extLst>
      <p:ext uri="{BB962C8B-B14F-4D97-AF65-F5344CB8AC3E}">
        <p14:creationId xmlns:p14="http://schemas.microsoft.com/office/powerpoint/2010/main" val="19042161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591</Words>
  <Application>Microsoft Office PowerPoint</Application>
  <PresentationFormat>Widescreen</PresentationFormat>
  <Paragraphs>94</Paragraphs>
  <Slides>21</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9" baseType="lpstr">
      <vt:lpstr>Arial</vt:lpstr>
      <vt:lpstr>Arial Black</vt:lpstr>
      <vt:lpstr>Calibri</vt:lpstr>
      <vt:lpstr>Calibri Light</vt:lpstr>
      <vt:lpstr>Comic Sans MS</vt:lpstr>
      <vt:lpstr>Cooper Black</vt:lpstr>
      <vt:lpstr>Office Theme</vt:lpstr>
      <vt:lpstr>Acrobat Document</vt:lpstr>
      <vt:lpstr>Training for Agricultural Professionals in Guam and the Northern Mariana Islands on identification of prevalent fungal leaf pathogens and their diseases</vt:lpstr>
      <vt:lpstr>Collecting, Processing, and Storing Field Samples for  On-Site Processing and ID</vt:lpstr>
      <vt:lpstr>PowerPoint Presentation</vt:lpstr>
      <vt:lpstr>PLANT SYMPTOMS AND SPECIMEN SELECTION</vt:lpstr>
      <vt:lpstr>PLANT SYMPTOMS AND SPECIMEN SELECTION</vt:lpstr>
      <vt:lpstr>SHIPPING PLANT DISEASE SPECIMENS</vt:lpstr>
      <vt:lpstr>Common Issues with Submitted Samples</vt:lpstr>
      <vt:lpstr>Identification of Fungi</vt:lpstr>
      <vt:lpstr>PowerPoint Presentation</vt:lpstr>
      <vt:lpstr>PowerPoint Presentation</vt:lpstr>
      <vt:lpstr>Wet Mount Slide</vt:lpstr>
      <vt:lpstr>Tape Mount Slide</vt:lpstr>
      <vt:lpstr>PowerPoint Presentation</vt:lpstr>
      <vt:lpstr>PowerPoint Presentation</vt:lpstr>
      <vt:lpstr>PowerPoint Presentation</vt:lpstr>
      <vt:lpstr>PowerPoint Presentation</vt:lpstr>
      <vt:lpstr>PowerPoint Presentation</vt:lpstr>
      <vt:lpstr>Limitations</vt:lpstr>
      <vt:lpstr>Objectives Throughout My Talks</vt:lpstr>
      <vt:lpstr>PowerPoint Presentation</vt:lpstr>
      <vt:lpstr>Thanks to staff at Attapulgus REC, VALENT USA,  and the “Team”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for Agricultural Professionals in Guam and the Northern Mariana Islands on identification of prevalent fungal leaf pathogens and their diseases</dc:title>
  <dc:creator>Hudson, Julia</dc:creator>
  <cp:lastModifiedBy>Hudson, Julia</cp:lastModifiedBy>
  <cp:revision>1</cp:revision>
  <dcterms:created xsi:type="dcterms:W3CDTF">2022-02-28T04:47:14Z</dcterms:created>
  <dcterms:modified xsi:type="dcterms:W3CDTF">2022-02-28T04:47:47Z</dcterms:modified>
</cp:coreProperties>
</file>