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8" r:id="rId4"/>
    <p:sldId id="257" r:id="rId5"/>
    <p:sldId id="260" r:id="rId6"/>
    <p:sldId id="298" r:id="rId7"/>
    <p:sldId id="259" r:id="rId8"/>
    <p:sldId id="300" r:id="rId9"/>
    <p:sldId id="301" r:id="rId10"/>
    <p:sldId id="302" r:id="rId11"/>
    <p:sldId id="303" r:id="rId12"/>
    <p:sldId id="306" r:id="rId13"/>
    <p:sldId id="307" r:id="rId14"/>
    <p:sldId id="308" r:id="rId15"/>
    <p:sldId id="309" r:id="rId16"/>
    <p:sldId id="313" r:id="rId17"/>
    <p:sldId id="315" r:id="rId18"/>
    <p:sldId id="316" r:id="rId19"/>
    <p:sldId id="318" r:id="rId20"/>
    <p:sldId id="320" r:id="rId21"/>
  </p:sldIdLst>
  <p:sldSz cx="10287000" cy="6858000" type="35mm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CDA8"/>
    <a:srgbClr val="FFFF00"/>
    <a:srgbClr val="66FF33"/>
    <a:srgbClr val="FD596D"/>
    <a:srgbClr val="9664FA"/>
    <a:srgbClr val="FC0422"/>
    <a:srgbClr val="0033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>
        <p:scale>
          <a:sx n="125" d="100"/>
          <a:sy n="125" d="100"/>
        </p:scale>
        <p:origin x="-744" y="-2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456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790" tIns="48529" rIns="98790" bIns="485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5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01700" y="704850"/>
            <a:ext cx="520700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78644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4579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7DC81-D0C9-4635-966F-0EA81A1D9426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68410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C30F2-3174-47C8-A79B-363C75F0C93A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1507117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7900" y="609600"/>
            <a:ext cx="218757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64135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3757B-3F2D-40BC-8BBE-71B45CF42D90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5486074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7439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9812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1148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A40E3-7E17-4342-91BF-F6645ADFEB17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19653570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0" y="609600"/>
            <a:ext cx="87439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71525" y="19812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9812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71525" y="41148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19700" y="4114800"/>
            <a:ext cx="4295775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75F61-C62D-48C3-8D37-4861BE00B954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8307074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87439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2631F-44FF-46D7-ABAD-D6B7708B6EEB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42709516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D4E7-0907-43B0-BCA1-57A658A5E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31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8E656-4809-4DD7-95A9-EAA46C3D5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60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830ED-C7E0-4B8B-ACD1-FB327E7A5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0521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6E639-1729-45EF-8882-CB27A717BE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949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46EAB-D234-4EBD-B6D6-735FDDC42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62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indent="0">
              <a:buFont typeface="Times"/>
              <a:buNone/>
              <a:defRPr smtClean="0"/>
            </a:lvl1pPr>
          </a:lstStyle>
          <a:p>
            <a:pPr>
              <a:defRPr/>
            </a:pPr>
            <a:fld id="{03D0D6FB-19AA-4FA2-83E3-6FA49376EEB2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8122163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418EB-3A35-41A6-B708-6B8194FE11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521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828AA-50C3-472C-9B2B-08EB5FD05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962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9DD2C-4BC8-4B75-A099-05AB8A28E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723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C7B08-FE4B-405A-8C17-2E5855A0C5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61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4D048-4410-4820-9EBE-F1AE9868CD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489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6762A-F182-42E3-881A-33F7FBA29D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B0478-2947-4FB7-9A12-FB8BDF186D34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8803495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525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A1D7C-CCE7-4528-8EA9-17AEFC64F8C5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230683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408C0-A173-475C-8C8F-B5A93925798E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1327313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F712-4D3A-4C23-A9C4-C859D2516BA9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5056687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4CE4A-38A4-4FF9-89AB-1431562CFAA1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0287000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1C6D4-1867-4625-8288-366A7F03459E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748204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CE6E8-B880-4FDF-9892-6A89F0BB9F3F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4704534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09600"/>
            <a:ext cx="87439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C042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1525" y="1981200"/>
            <a:ext cx="87439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r">
              <a:buFont typeface="Times"/>
              <a:buAutoNum type="arabicPeriod"/>
              <a:defRPr sz="1600" smtClean="0">
                <a:latin typeface="Trebuchet MS" pitchFamily="34" charset="0"/>
              </a:defRPr>
            </a:lvl1pPr>
          </a:lstStyle>
          <a:p>
            <a:pPr>
              <a:defRPr/>
            </a:pPr>
            <a:fld id="{9D9F0F9E-085A-4904-B2F4-0FAA99F14DBF}" type="slidenum">
              <a:rPr lang="en-US" altLang="en-US"/>
              <a:pPr>
                <a:defRPr/>
              </a:pPr>
              <a:t>‹#›</a:t>
            </a:fld>
            <a:endParaRPr lang="en-US" altLang="en-US" sz="1400" b="0">
              <a:latin typeface="Times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48400"/>
            <a:ext cx="2540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81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952B933C-422A-459F-9AF2-390B5B86A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723900" y="685800"/>
            <a:ext cx="874395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FC0422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UOG Cash Handling – It’s my job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981200"/>
            <a:ext cx="4295775" cy="27432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r>
              <a:rPr lang="en-US" altLang="en-US" b="1" smtClean="0"/>
              <a:t>Whether you take in lots of money or.</a:t>
            </a:r>
            <a:r>
              <a:rPr lang="en-US" altLang="en-US" sz="4400" b="1" smtClean="0"/>
              <a:t>…</a:t>
            </a:r>
            <a:r>
              <a:rPr lang="en-US" altLang="en-US" b="1" smtClean="0"/>
              <a:t>you collect “pennies”</a:t>
            </a:r>
          </a:p>
        </p:txBody>
      </p:sp>
      <p:pic>
        <p:nvPicPr>
          <p:cNvPr id="4101" name="Picture 15" descr="j0395908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46788" y="1981200"/>
            <a:ext cx="2640012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2" name="Line 14"/>
          <p:cNvSpPr>
            <a:spLocks noChangeShapeType="1"/>
          </p:cNvSpPr>
          <p:nvPr/>
        </p:nvSpPr>
        <p:spPr bwMode="auto">
          <a:xfrm flipV="1">
            <a:off x="800100" y="1752600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3" name="Picture 17" descr="j0395766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14700" y="4724400"/>
            <a:ext cx="952500" cy="952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4" name="Picture 19" descr="j039576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300" y="4267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0" descr="j039576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3886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4962525"/>
            <a:ext cx="3143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7432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Times"/>
              <a:buNone/>
            </a:pPr>
            <a:fld id="{706BA5B2-3633-4BB6-87CF-5F59E3EDE11C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>
                <a:spcBef>
                  <a:spcPct val="0"/>
                </a:spcBef>
                <a:buFont typeface="Times"/>
                <a:buNone/>
              </a:pPr>
              <a:t>10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the Cash In Person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Immediately endorse </a:t>
            </a:r>
            <a:r>
              <a:rPr lang="en-US" altLang="en-US" smtClean="0"/>
              <a:t>all checks with a restrictive endorsement payable to “University of Guam” and the corresponding departmental fund/account number.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6286500" y="4191000"/>
            <a:ext cx="3429000" cy="1371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itchFamily="18" charset="0"/>
              </a:rPr>
              <a:t>For Deposit Only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itchFamily="18" charset="0"/>
              </a:rPr>
              <a:t>University of Guam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/>
                </a:solidFill>
                <a:latin typeface="Times New Roman" pitchFamily="18" charset="0"/>
              </a:rPr>
              <a:t>201 00  00</a:t>
            </a:r>
          </a:p>
        </p:txBody>
      </p:sp>
      <p:sp>
        <p:nvSpPr>
          <p:cNvPr id="13318" name="TextBox 2"/>
          <p:cNvSpPr txBox="1">
            <a:spLocks noChangeArrowheads="1"/>
          </p:cNvSpPr>
          <p:nvPr/>
        </p:nvSpPr>
        <p:spPr bwMode="auto">
          <a:xfrm>
            <a:off x="6515100" y="6172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331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3" y="574040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8F3E5C1C-C508-40A3-A0A1-21F3FD20A86B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11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“Now that we have collected </a:t>
            </a:r>
            <a:br>
              <a:rPr lang="en-US" altLang="en-US" sz="4000" smtClean="0"/>
            </a:br>
            <a:r>
              <a:rPr lang="en-US" altLang="en-US" sz="4000" smtClean="0"/>
              <a:t>the  cash (in your register), </a:t>
            </a:r>
            <a:br>
              <a:rPr lang="en-US" altLang="en-US" sz="4000" smtClean="0"/>
            </a:br>
            <a:r>
              <a:rPr lang="en-US" altLang="en-US" sz="4000" smtClean="0"/>
              <a:t>what do we do with it?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2224088" y="2209800"/>
            <a:ext cx="2543175" cy="1981200"/>
          </a:xfrm>
        </p:spPr>
        <p:txBody>
          <a:bodyPr/>
          <a:lstStyle/>
          <a:p>
            <a:pPr eaLnBrk="1" hangingPunct="1"/>
            <a:r>
              <a:rPr lang="en-US" altLang="en-US" smtClean="0"/>
              <a:t>Secure</a:t>
            </a:r>
          </a:p>
          <a:p>
            <a:pPr eaLnBrk="1" hangingPunct="1"/>
            <a:r>
              <a:rPr lang="en-US" altLang="en-US" smtClean="0"/>
              <a:t>Balance </a:t>
            </a:r>
          </a:p>
          <a:p>
            <a:pPr eaLnBrk="1" hangingPunct="1"/>
            <a:r>
              <a:rPr lang="en-US" altLang="en-US" smtClean="0"/>
              <a:t>Reconcile</a:t>
            </a:r>
          </a:p>
          <a:p>
            <a:pPr eaLnBrk="1" hangingPunct="1"/>
            <a:r>
              <a:rPr lang="en-US" altLang="en-US" smtClean="0"/>
              <a:t>Deposit</a:t>
            </a:r>
          </a:p>
        </p:txBody>
      </p:sp>
      <p:pic>
        <p:nvPicPr>
          <p:cNvPr id="14341" name="Picture 10" descr="money_safe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48100" y="4876800"/>
            <a:ext cx="10287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2" name="Picture 12" descr="j0395766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00" y="3200400"/>
            <a:ext cx="952500" cy="952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3" name="Picture 14" descr="j039576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3886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5" descr="j039576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362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6" descr="j03959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3733800"/>
            <a:ext cx="2238375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4347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575945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E409EB9C-14BD-4C93-AB35-6324015C3455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12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is cash going to be secured?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Cash must be stored in a safe or other secure place until it is deposited.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Whether your department uses a safe or a locked cash box, it is very important to </a:t>
            </a:r>
            <a:r>
              <a:rPr lang="en-US" altLang="en-US" sz="2400" smtClean="0">
                <a:solidFill>
                  <a:srgbClr val="FF0000"/>
                </a:solidFill>
              </a:rPr>
              <a:t>change the combination </a:t>
            </a:r>
            <a:r>
              <a:rPr lang="en-US" altLang="en-US" sz="2400" smtClean="0"/>
              <a:t>when someone who knew the combination leaves the department.</a:t>
            </a:r>
          </a:p>
        </p:txBody>
      </p:sp>
      <p:pic>
        <p:nvPicPr>
          <p:cNvPr id="15365" name="Picture 4" descr="money_saf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8600" y="2209800"/>
            <a:ext cx="2160588" cy="2400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6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574675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8DAD2A5E-20D3-4B9A-BD61-B0B2CB4C809D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13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0"/>
            <a:ext cx="874395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How is cash going to be secured?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914400"/>
            <a:ext cx="7038975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WHILE in Use…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making change is necessary, each person collecting cash </a:t>
            </a:r>
            <a:r>
              <a:rPr lang="en-US" altLang="en-US" sz="2400" smtClean="0">
                <a:solidFill>
                  <a:srgbClr val="FF0000"/>
                </a:solidFill>
              </a:rPr>
              <a:t>should have a cash box or drawer that no one else uses</a:t>
            </a:r>
            <a:r>
              <a:rPr lang="en-US" altLang="en-US" sz="24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When not in Use…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Secure the cash box in a locked drawer and limit access.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Secure the cash drawer by locking it and </a:t>
            </a:r>
            <a:r>
              <a:rPr lang="en-US" altLang="en-US" sz="2400" smtClean="0">
                <a:solidFill>
                  <a:srgbClr val="FF0000"/>
                </a:solidFill>
              </a:rPr>
              <a:t>limiting access.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When Collecting…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collecting payments in a high traffic area, you may want to consider requesting for a back up cashier – </a:t>
            </a:r>
            <a:r>
              <a:rPr lang="en-US" altLang="en-US" sz="2400" smtClean="0">
                <a:solidFill>
                  <a:srgbClr val="FF0000"/>
                </a:solidFill>
              </a:rPr>
              <a:t>but with separate cash box</a:t>
            </a:r>
          </a:p>
        </p:txBody>
      </p:sp>
      <p:pic>
        <p:nvPicPr>
          <p:cNvPr id="16389" name="Picture 4" descr="j0238031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10500" y="2133600"/>
            <a:ext cx="2125663" cy="2165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6391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57324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8E8BBED6-4D9A-486D-AE63-B1C06B8E6F77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14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Balancing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057400"/>
            <a:ext cx="5591175" cy="4114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2400" smtClean="0"/>
              <a:t>  Every day, all cash receipts </a:t>
            </a:r>
            <a:r>
              <a:rPr lang="en-US" altLang="en-US" sz="2400" smtClean="0">
                <a:solidFill>
                  <a:srgbClr val="FF0000"/>
                </a:solidFill>
              </a:rPr>
              <a:t>must be balanced</a:t>
            </a:r>
            <a:r>
              <a:rPr lang="en-US" altLang="en-US" sz="2400" smtClean="0"/>
              <a:t>.</a:t>
            </a:r>
          </a:p>
          <a:p>
            <a:pPr lvl="3" eaLnBrk="1" hangingPunct="1">
              <a:buFontTx/>
              <a:buChar char="•"/>
            </a:pPr>
            <a:r>
              <a:rPr lang="en-US" altLang="en-US" sz="1800" smtClean="0"/>
              <a:t>Compare the cash (currency, coin,     checks, credit card receipts, etc.) to the records (cash register tapes, receipt copies, sales logs, etc.)</a:t>
            </a:r>
          </a:p>
          <a:p>
            <a:pPr lvl="3" eaLnBrk="1" hangingPunct="1">
              <a:buFontTx/>
              <a:buChar char="•"/>
            </a:pPr>
            <a:r>
              <a:rPr lang="en-US" altLang="en-US" sz="1800" smtClean="0"/>
              <a:t>Identify and resolve any discrepancies </a:t>
            </a:r>
            <a:r>
              <a:rPr lang="en-US" altLang="en-US" sz="1800" smtClean="0">
                <a:solidFill>
                  <a:srgbClr val="FF0000"/>
                </a:solidFill>
              </a:rPr>
              <a:t>ASAP</a:t>
            </a:r>
          </a:p>
          <a:p>
            <a:pPr lvl="3" eaLnBrk="1" hangingPunct="1">
              <a:buFontTx/>
              <a:buChar char="•"/>
            </a:pPr>
            <a:r>
              <a:rPr lang="en-US" altLang="en-US" sz="1800" smtClean="0"/>
              <a:t>Sign and date to provide evidence of balancing before surrendering to the B.O. main cashier</a:t>
            </a:r>
          </a:p>
          <a:p>
            <a:pPr lvl="1" eaLnBrk="1" hangingPunct="1">
              <a:buFontTx/>
              <a:buNone/>
            </a:pPr>
            <a:r>
              <a:rPr lang="en-US" altLang="en-US" sz="2400" smtClean="0"/>
              <a:t>	</a:t>
            </a:r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419100" y="304800"/>
            <a:ext cx="9867900" cy="1447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0066FF"/>
                </a:solidFill>
                <a:latin typeface="Times New Roman" pitchFamily="18" charset="0"/>
              </a:rPr>
              <a:t>Balancing</a:t>
            </a:r>
          </a:p>
        </p:txBody>
      </p:sp>
      <p:pic>
        <p:nvPicPr>
          <p:cNvPr id="17414" name="Picture 5" descr="qz_cpiu1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6513" y="2971800"/>
            <a:ext cx="2847975" cy="166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5" name="TextBox 3"/>
          <p:cNvSpPr txBox="1">
            <a:spLocks noChangeArrowheads="1"/>
          </p:cNvSpPr>
          <p:nvPr/>
        </p:nvSpPr>
        <p:spPr bwMode="auto">
          <a:xfrm>
            <a:off x="6515100" y="62484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741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572135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DC9CFE40-8951-42C4-8C15-711236410687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15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4800"/>
            <a:ext cx="874395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Reconciliation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1100" y="1143000"/>
            <a:ext cx="6705600" cy="5105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Verify that all transactions are complete, recorded, and deposited on </a:t>
            </a:r>
            <a:r>
              <a:rPr lang="en-US" altLang="en-US" sz="2400" smtClean="0">
                <a:solidFill>
                  <a:srgbClr val="FF0000"/>
                </a:solidFill>
              </a:rPr>
              <a:t>a timely basis</a:t>
            </a:r>
            <a:r>
              <a:rPr lang="en-US" altLang="en-US" sz="2400" smtClean="0"/>
              <a:t>.</a:t>
            </a:r>
          </a:p>
          <a:p>
            <a:pPr eaLnBrk="1" hangingPunct="1"/>
            <a:r>
              <a:rPr lang="en-US" altLang="en-US" sz="2400" smtClean="0"/>
              <a:t>This function must be performed </a:t>
            </a:r>
            <a:r>
              <a:rPr lang="en-US" altLang="en-US" sz="2400" smtClean="0">
                <a:solidFill>
                  <a:srgbClr val="FF0000"/>
                </a:solidFill>
              </a:rPr>
              <a:t>by an employee who has no cash handling responsibilities.</a:t>
            </a:r>
          </a:p>
          <a:p>
            <a:pPr eaLnBrk="1" hangingPunct="1"/>
            <a:r>
              <a:rPr lang="en-US" altLang="en-US" sz="2400" smtClean="0"/>
              <a:t>Reconciler investigates and resolves discrepancies, </a:t>
            </a:r>
            <a:r>
              <a:rPr lang="en-US" altLang="en-US" sz="2400" smtClean="0">
                <a:solidFill>
                  <a:schemeClr val="tx1"/>
                </a:solidFill>
              </a:rPr>
              <a:t>and</a:t>
            </a:r>
            <a:r>
              <a:rPr lang="en-US" altLang="en-US" sz="2400" smtClean="0"/>
              <a:t> initials (or signs) and dates documentation reconciled.</a:t>
            </a:r>
          </a:p>
          <a:p>
            <a:pPr eaLnBrk="1" hangingPunct="1"/>
            <a:r>
              <a:rPr lang="en-US" altLang="en-US" sz="2400" smtClean="0">
                <a:solidFill>
                  <a:srgbClr val="FF0000"/>
                </a:solidFill>
              </a:rPr>
              <a:t>Administrator/Director has ultimate responsibility </a:t>
            </a:r>
            <a:r>
              <a:rPr lang="en-US" altLang="en-US" sz="2400" smtClean="0"/>
              <a:t>over cash shortages within their section</a:t>
            </a:r>
          </a:p>
          <a:p>
            <a:pPr eaLnBrk="1" hangingPunct="1"/>
            <a:endParaRPr lang="en-US" altLang="en-US" sz="2400" smtClean="0"/>
          </a:p>
        </p:txBody>
      </p:sp>
      <p:pic>
        <p:nvPicPr>
          <p:cNvPr id="18437" name="Picture 4" descr="j0286716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6700" y="3048000"/>
            <a:ext cx="1533525" cy="15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8" name="TextBox 2"/>
          <p:cNvSpPr txBox="1">
            <a:spLocks noChangeArrowheads="1"/>
          </p:cNvSpPr>
          <p:nvPr/>
        </p:nvSpPr>
        <p:spPr bwMode="auto">
          <a:xfrm>
            <a:off x="6515100" y="6172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843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450" y="5749925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4FADDB3E-A119-4C21-9AF5-92EB230BFFE4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16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74395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Management Responsibilities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1143000"/>
            <a:ext cx="7315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Establish an effective internal control system.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Delegate responsibility for cash handling, while maintaining proper segregation of duties.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Require that staff who handle cash be properly trained and that they follow all of the University’s cash handling policies and procedures.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Review reconciliation on a regular basis, then sign &amp; date documentation review.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No matter who is collecting, depositing, and reconciling cash, </a:t>
            </a:r>
            <a:r>
              <a:rPr lang="en-US" altLang="en-US" sz="2400" smtClean="0">
                <a:solidFill>
                  <a:srgbClr val="FF0000"/>
                </a:solidFill>
              </a:rPr>
              <a:t>Management is ultimately accountable.</a:t>
            </a:r>
          </a:p>
        </p:txBody>
      </p:sp>
      <p:pic>
        <p:nvPicPr>
          <p:cNvPr id="19461" name="Picture 4" descr="j019538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10500" y="2819400"/>
            <a:ext cx="1795463" cy="1833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946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58086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Times"/>
              <a:buNone/>
            </a:pPr>
            <a:fld id="{79BD84AC-25C6-4614-A73D-45523DEB0BD4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>
                <a:spcBef>
                  <a:spcPct val="0"/>
                </a:spcBef>
                <a:buFont typeface="Times"/>
                <a:buNone/>
              </a:pPr>
              <a:t>17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743950" cy="1066800"/>
          </a:xfrm>
        </p:spPr>
        <p:txBody>
          <a:bodyPr/>
          <a:lstStyle/>
          <a:p>
            <a:pPr eaLnBrk="1" hangingPunct="1"/>
            <a:r>
              <a:rPr lang="en-US" altLang="en-US" smtClean="0"/>
              <a:t>Segregation of Duties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447800"/>
            <a:ext cx="874395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This is the most important control in the cash collection process, and often, the most difficult to manage.  A </a:t>
            </a:r>
            <a:r>
              <a:rPr lang="en-US" altLang="en-US" sz="2800" smtClean="0">
                <a:solidFill>
                  <a:srgbClr val="FF0000"/>
                </a:solidFill>
              </a:rPr>
              <a:t>different person </a:t>
            </a:r>
            <a:r>
              <a:rPr lang="en-US" altLang="en-US" sz="2800" smtClean="0"/>
              <a:t>should be involved in each step: recording of charges/billing, cash receipting, cash depositing, and reconciliation.</a:t>
            </a:r>
          </a:p>
          <a:p>
            <a:pPr eaLnBrk="1" hangingPunct="1"/>
            <a:r>
              <a:rPr lang="en-US" altLang="en-US" sz="2800" smtClean="0"/>
              <a:t>If the segregation of duties is a problem for your department, please contact Business Office for guidance.</a:t>
            </a:r>
          </a:p>
        </p:txBody>
      </p:sp>
      <p:sp>
        <p:nvSpPr>
          <p:cNvPr id="20485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048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5735638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12E3CC0F-1069-4D3B-9164-E7DB8A4235D5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18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Transporting Cash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981200"/>
            <a:ext cx="6276975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If you have responsibility for taking the cash deposit to the Business Office, please: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Put deposit in a </a:t>
            </a:r>
            <a:r>
              <a:rPr lang="en-US" altLang="en-US" sz="2400" dirty="0" smtClean="0">
                <a:solidFill>
                  <a:schemeClr val="accent5">
                    <a:lumMod val="50000"/>
                  </a:schemeClr>
                </a:solidFill>
              </a:rPr>
              <a:t>cash bag </a:t>
            </a:r>
            <a:r>
              <a:rPr lang="en-US" altLang="en-US" sz="2400" dirty="0" smtClean="0"/>
              <a:t>or envelope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Do not be conspicuous</a:t>
            </a:r>
          </a:p>
          <a:p>
            <a:pPr lvl="1" eaLnBrk="1" hangingPunct="1">
              <a:defRPr/>
            </a:pPr>
            <a:r>
              <a:rPr lang="en-US" altLang="en-US" sz="2400" dirty="0" smtClean="0"/>
              <a:t>Do not take the same route or go at exactly the same time every day</a:t>
            </a:r>
          </a:p>
        </p:txBody>
      </p:sp>
      <p:pic>
        <p:nvPicPr>
          <p:cNvPr id="21509" name="Picture 4" descr="AG00222_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34300" y="2971800"/>
            <a:ext cx="169545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1511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572135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Times"/>
              <a:buNone/>
            </a:pPr>
            <a:fld id="{BE6CF0C3-10B5-44C5-B4BE-B65A16360A7B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>
                <a:spcBef>
                  <a:spcPct val="0"/>
                </a:spcBef>
                <a:buFont typeface="Times"/>
                <a:buNone/>
              </a:pPr>
              <a:t>19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Cash Handling Policy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mtClean="0"/>
              <a:t>	Please take the time to review this Cash Handling Policy and </a:t>
            </a:r>
            <a:r>
              <a:rPr lang="en-US" altLang="en-US" smtClean="0">
                <a:solidFill>
                  <a:schemeClr val="tx2"/>
                </a:solidFill>
              </a:rPr>
              <a:t>share</a:t>
            </a:r>
            <a:r>
              <a:rPr lang="en-US" altLang="en-US" smtClean="0"/>
              <a:t> this with someone who may benefit from it. </a:t>
            </a:r>
          </a:p>
          <a:p>
            <a:pPr algn="ctr" eaLnBrk="1" hangingPunct="1">
              <a:buFontTx/>
              <a:buNone/>
            </a:pPr>
            <a:endParaRPr lang="en-US" altLang="en-US" sz="1800" smtClean="0"/>
          </a:p>
          <a:p>
            <a:pPr algn="ctr" eaLnBrk="1" hangingPunct="1">
              <a:buFontTx/>
              <a:buNone/>
            </a:pPr>
            <a:r>
              <a:rPr lang="en-US" altLang="en-US" smtClean="0"/>
              <a:t>Thank you for your attention</a:t>
            </a:r>
          </a:p>
          <a:p>
            <a:pPr algn="ctr" eaLnBrk="1" hangingPunct="1">
              <a:buFontTx/>
              <a:buNone/>
            </a:pPr>
            <a:r>
              <a:rPr lang="en-US" altLang="en-US" sz="2000" smtClean="0"/>
              <a:t>Reginald Diaz, Accountant II</a:t>
            </a:r>
          </a:p>
          <a:p>
            <a:pPr algn="ctr" eaLnBrk="1" hangingPunct="1">
              <a:buFontTx/>
              <a:buNone/>
            </a:pPr>
            <a:r>
              <a:rPr lang="en-US" altLang="en-US" sz="2000" smtClean="0"/>
              <a:t>Business Office</a:t>
            </a:r>
          </a:p>
          <a:p>
            <a:pPr algn="ctr" eaLnBrk="1" hangingPunct="1">
              <a:buFontTx/>
              <a:buNone/>
            </a:pPr>
            <a:r>
              <a:rPr lang="en-US" altLang="en-US" sz="2000" smtClean="0"/>
              <a:t>Cash Management Section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253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5735638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05700" y="6248400"/>
            <a:ext cx="2143125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396D0C54-D73F-445E-941A-51AC15F8BD41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2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95300" y="457200"/>
            <a:ext cx="86931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0">
                <a:solidFill>
                  <a:schemeClr val="tx1"/>
                </a:solidFill>
                <a:latin typeface="Trebuchet MS" pitchFamily="34" charset="0"/>
              </a:rPr>
              <a:t>……..the principles of </a:t>
            </a:r>
            <a:r>
              <a:rPr lang="en-US" altLang="en-US" sz="3600" b="0" i="1">
                <a:solidFill>
                  <a:schemeClr val="tx1"/>
                </a:solidFill>
                <a:latin typeface="Trebuchet MS" pitchFamily="34" charset="0"/>
              </a:rPr>
              <a:t>good cash handling</a:t>
            </a:r>
            <a:r>
              <a:rPr lang="en-US" altLang="en-US" sz="3600" b="0">
                <a:solidFill>
                  <a:schemeClr val="tx1"/>
                </a:solidFill>
                <a:latin typeface="Trebuchet MS" pitchFamily="34" charset="0"/>
              </a:rPr>
              <a:t> are basically the same.</a:t>
            </a:r>
            <a:endParaRPr lang="en-US" altLang="en-US" sz="3600" b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40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76288" y="2057400"/>
            <a:ext cx="88550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4000"/>
              <a:t>Segregation of Duties</a:t>
            </a:r>
          </a:p>
          <a:p>
            <a:pPr algn="ctr">
              <a:spcBef>
                <a:spcPct val="0"/>
              </a:spcBef>
            </a:pPr>
            <a:r>
              <a:rPr lang="en-US" altLang="en-US" sz="4000"/>
              <a:t>Security</a:t>
            </a:r>
          </a:p>
          <a:p>
            <a:pPr algn="ctr">
              <a:spcBef>
                <a:spcPct val="0"/>
              </a:spcBef>
            </a:pPr>
            <a:r>
              <a:rPr lang="en-US" altLang="en-US" sz="4000"/>
              <a:t>Reconciliation</a:t>
            </a:r>
          </a:p>
          <a:p>
            <a:pPr algn="ctr">
              <a:spcBef>
                <a:spcPct val="0"/>
              </a:spcBef>
            </a:pPr>
            <a:r>
              <a:rPr lang="en-US" altLang="en-US" sz="4000"/>
              <a:t>Management Review</a:t>
            </a:r>
          </a:p>
          <a:p>
            <a:pPr algn="ctr">
              <a:spcBef>
                <a:spcPct val="0"/>
              </a:spcBef>
            </a:pPr>
            <a:r>
              <a:rPr lang="en-US" altLang="en-US" sz="4000"/>
              <a:t>Documentation</a:t>
            </a:r>
          </a:p>
        </p:txBody>
      </p:sp>
      <p:graphicFrame>
        <p:nvGraphicFramePr>
          <p:cNvPr id="7181" name="Group 13"/>
          <p:cNvGraphicFramePr>
            <a:graphicFrameLocks noGrp="1"/>
          </p:cNvGraphicFramePr>
          <p:nvPr/>
        </p:nvGraphicFramePr>
        <p:xfrm>
          <a:off x="571500" y="457200"/>
          <a:ext cx="8991600" cy="1524000"/>
        </p:xfrm>
        <a:graphic>
          <a:graphicData uri="http://schemas.openxmlformats.org/drawingml/2006/table">
            <a:tbl>
              <a:tblPr/>
              <a:tblGrid>
                <a:gridCol w="8991600"/>
              </a:tblGrid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1" name="TextBox 3"/>
          <p:cNvSpPr txBox="1">
            <a:spLocks noChangeArrowheads="1"/>
          </p:cNvSpPr>
          <p:nvPr/>
        </p:nvSpPr>
        <p:spPr bwMode="auto">
          <a:xfrm>
            <a:off x="6515100" y="61722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5132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5" y="57324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D2BFEDB0-26F5-493D-9473-66B0A8992EDA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3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9086850" cy="1447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</a:rPr>
              <a:t>What is included in “Cash Handling” ?</a:t>
            </a:r>
          </a:p>
        </p:txBody>
      </p:sp>
      <p:pic>
        <p:nvPicPr>
          <p:cNvPr id="6148" name="Picture 13" descr="j0395908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15013" y="1066800"/>
            <a:ext cx="4295775" cy="3224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2500" y="1306513"/>
            <a:ext cx="3886200" cy="4789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 b="0"/>
              <a:t>Coins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Currency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Checks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Money Orders/TC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Credit Cards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Cash Equivalents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b="0"/>
              <a:t> Tokens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b="0"/>
              <a:t> Tickets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b="0"/>
              <a:t> Stamps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b="0"/>
              <a:t> Gift Cards</a:t>
            </a:r>
            <a:endParaRPr lang="en-US" altLang="en-US" b="0">
              <a:latin typeface="Times New Roman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endParaRPr lang="en-US" altLang="en-US" b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6150" name="Picture 5" descr="check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275" y="4440238"/>
            <a:ext cx="297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" descr="chase_stockback_156x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4495800"/>
            <a:ext cx="1676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j0395766"/>
          <p:cNvPicPr>
            <a:picLocks noChangeAspect="1" noChangeArrowheads="1" noCrop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91100" y="1292225"/>
            <a:ext cx="952500" cy="952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6480175" y="6172200"/>
            <a:ext cx="26257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6154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13" y="5754688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9FB66E40-F737-4182-B08A-3D220F6621C3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4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1"/>
                </a:solidFill>
              </a:rPr>
              <a:t>Risk?</a:t>
            </a:r>
          </a:p>
        </p:txBody>
      </p:sp>
      <p:pic>
        <p:nvPicPr>
          <p:cNvPr id="7172" name="Picture 16" descr="PE04042_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2700" y="4191000"/>
            <a:ext cx="1882775" cy="1604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20" descr="AG00051_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5100" y="3429000"/>
            <a:ext cx="1362075" cy="639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419100" y="1676400"/>
            <a:ext cx="9525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 b="0">
                <a:solidFill>
                  <a:schemeClr val="tx1"/>
                </a:solidFill>
              </a:rPr>
              <a:t>Cash is stolen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Cash is lost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0"/>
              <a:t>	=Lost UOG revenues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No audit trail</a:t>
            </a:r>
          </a:p>
          <a:p>
            <a:pPr>
              <a:spcBef>
                <a:spcPct val="0"/>
              </a:spcBef>
            </a:pPr>
            <a:r>
              <a:rPr lang="en-US" altLang="en-US" sz="2800" b="0"/>
              <a:t>Finger pointing/Accusations</a:t>
            </a:r>
          </a:p>
          <a:p>
            <a:pPr>
              <a:spcBef>
                <a:spcPct val="0"/>
              </a:spcBef>
            </a:pPr>
            <a:r>
              <a:rPr lang="en-US" altLang="en-US" sz="2800"/>
              <a:t>Lost job!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altLang="en-US" sz="2800" b="0"/>
          </a:p>
        </p:txBody>
      </p:sp>
      <p:pic>
        <p:nvPicPr>
          <p:cNvPr id="7175" name="Picture 5" descr="robb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1143000"/>
            <a:ext cx="1600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832725" y="51196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000" b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7177" name="Picture 22" descr="AG00111_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67700" y="3429000"/>
            <a:ext cx="1466850" cy="687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8" name="Right Brace 1"/>
          <p:cNvSpPr>
            <a:spLocks/>
          </p:cNvSpPr>
          <p:nvPr/>
        </p:nvSpPr>
        <p:spPr bwMode="auto">
          <a:xfrm>
            <a:off x="3238500" y="1752600"/>
            <a:ext cx="457200" cy="838200"/>
          </a:xfrm>
          <a:prstGeom prst="rightBrace">
            <a:avLst>
              <a:gd name="adj1" fmla="val 8335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9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7180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5732463"/>
            <a:ext cx="3122613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Times"/>
              <a:buNone/>
            </a:pPr>
            <a:fld id="{5BA4FD44-DAAE-492A-AAAE-04B2A13ABD62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>
                <a:spcBef>
                  <a:spcPct val="0"/>
                </a:spcBef>
                <a:buFont typeface="Times"/>
                <a:buNone/>
              </a:pPr>
              <a:t>5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723900" y="304800"/>
            <a:ext cx="874395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Risk and Controls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800100" y="1219200"/>
            <a:ext cx="8915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000" b="0" u="sng"/>
              <a:t>Remember</a:t>
            </a:r>
            <a:r>
              <a:rPr lang="en-US" altLang="en-US" sz="3000" b="0"/>
              <a:t>:  In the cash collecting process, </a:t>
            </a:r>
            <a:r>
              <a:rPr lang="en-US" altLang="en-US" sz="3000"/>
              <a:t>YOU</a:t>
            </a:r>
            <a:r>
              <a:rPr lang="en-US" altLang="en-US" sz="3000" b="0"/>
              <a:t> are just as important as the cash………..</a:t>
            </a:r>
            <a:endParaRPr lang="en-US" altLang="en-US" sz="3000" b="0" u="sng"/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876300" y="4648200"/>
            <a:ext cx="8991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0"/>
              <a:t>The controls (rules) that we will discuss are designed to protect both YOU and the cash you are handling.</a:t>
            </a:r>
            <a:r>
              <a:rPr lang="en-US" altLang="en-US" sz="2800">
                <a:solidFill>
                  <a:srgbClr val="FFFF00"/>
                </a:solidFill>
              </a:rPr>
              <a:t>  </a:t>
            </a:r>
          </a:p>
        </p:txBody>
      </p:sp>
      <p:pic>
        <p:nvPicPr>
          <p:cNvPr id="8198" name="Picture 14" descr="j018634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743200"/>
            <a:ext cx="1289050" cy="1809750"/>
          </a:xfrm>
          <a:prstGeom prst="rect">
            <a:avLst/>
          </a:prstGeom>
          <a:noFill/>
          <a:ln w="9525">
            <a:solidFill>
              <a:srgbClr val="FD596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AutoShape 16"/>
          <p:cNvSpPr>
            <a:spLocks noChangeArrowheads="1"/>
          </p:cNvSpPr>
          <p:nvPr/>
        </p:nvSpPr>
        <p:spPr bwMode="auto">
          <a:xfrm>
            <a:off x="1943100" y="304800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00" name="AutoShape 17"/>
          <p:cNvSpPr>
            <a:spLocks noChangeArrowheads="1"/>
          </p:cNvSpPr>
          <p:nvPr/>
        </p:nvSpPr>
        <p:spPr bwMode="auto">
          <a:xfrm>
            <a:off x="8801100" y="3048000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8201" name="Picture 18" descr="j0395908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2743200"/>
            <a:ext cx="3198813" cy="167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02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8203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388" y="57324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37446AC3-8DC4-4549-8EFC-73A7D8BA960B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6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1676400"/>
            <a:ext cx="10287000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2600" b="0">
              <a:solidFill>
                <a:srgbClr val="003366"/>
              </a:solidFill>
              <a:latin typeface="Verdana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Is a change fund needed?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How is cash received?  Mail or in person? 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Who is going to collect the cash?  Record the cash? 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How is the cash going to be secured?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Who is going to prepare the deposit?  How? 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Deposit at the Bank or Treasurer’s Office? When?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Reconciliation?   Management Review?</a:t>
            </a:r>
          </a:p>
          <a:p>
            <a:pPr lvl="1">
              <a:buFontTx/>
              <a:buChar char="•"/>
            </a:pPr>
            <a:r>
              <a:rPr lang="en-US" altLang="en-US" sz="2600" b="0">
                <a:solidFill>
                  <a:srgbClr val="003366"/>
                </a:solidFill>
                <a:latin typeface="Verdana" pitchFamily="34" charset="0"/>
              </a:rPr>
              <a:t>  Who needs training? 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743950" cy="1066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tx1"/>
                </a:solidFill>
              </a:rPr>
              <a:t>Before cash collection begins…..</a:t>
            </a:r>
            <a:br>
              <a:rPr lang="en-US" altLang="en-US" sz="4000" smtClean="0">
                <a:solidFill>
                  <a:schemeClr val="tx1"/>
                </a:solidFill>
              </a:rPr>
            </a:br>
            <a:r>
              <a:rPr lang="en-US" altLang="en-US" sz="4000" smtClean="0">
                <a:solidFill>
                  <a:schemeClr val="tx1"/>
                </a:solidFill>
              </a:rPr>
              <a:t>“The planning checklist”</a:t>
            </a:r>
          </a:p>
        </p:txBody>
      </p:sp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9222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5718175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A3C54372-BCF1-494C-8D4A-CD242DD2F00B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7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the Cash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1525" y="1981200"/>
            <a:ext cx="5591175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is cash received?</a:t>
            </a:r>
          </a:p>
          <a:p>
            <a:pPr eaLnBrk="1" hangingPunct="1"/>
            <a:r>
              <a:rPr lang="en-US" altLang="en-US" sz="2800" smtClean="0"/>
              <a:t>Who is going to collect the cash?</a:t>
            </a:r>
          </a:p>
          <a:p>
            <a:pPr eaLnBrk="1" hangingPunct="1"/>
            <a:r>
              <a:rPr lang="en-US" altLang="en-US" sz="2800" smtClean="0"/>
              <a:t>Who will record the cash?</a:t>
            </a:r>
          </a:p>
          <a:p>
            <a:pPr eaLnBrk="1" hangingPunct="1"/>
            <a:endParaRPr lang="en-US" altLang="en-US" sz="2800" smtClean="0"/>
          </a:p>
          <a:p>
            <a:pPr marL="342900" lvl="1" indent="-342900" eaLnBrk="1" hangingPunct="1"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Rule of thumb:</a:t>
            </a:r>
            <a:r>
              <a:rPr lang="en-US" altLang="en-US" smtClean="0">
                <a:solidFill>
                  <a:srgbClr val="FF0000"/>
                </a:solidFill>
              </a:rPr>
              <a:t>   </a:t>
            </a:r>
          </a:p>
          <a:p>
            <a:pPr marL="342900" lvl="1" indent="-342900" eaLnBrk="1" hangingPunct="1">
              <a:buFontTx/>
              <a:buNone/>
            </a:pPr>
            <a:r>
              <a:rPr lang="en-US" altLang="en-US" smtClean="0">
                <a:solidFill>
                  <a:srgbClr val="FF0000"/>
                </a:solidFill>
              </a:rPr>
              <a:t>Never make change from</a:t>
            </a:r>
          </a:p>
          <a:p>
            <a:pPr marL="342900" lvl="1" indent="-342900" eaLnBrk="1" hangingPunct="1">
              <a:buFontTx/>
              <a:buNone/>
            </a:pPr>
            <a:r>
              <a:rPr lang="en-US" altLang="en-US" smtClean="0">
                <a:solidFill>
                  <a:srgbClr val="FF0000"/>
                </a:solidFill>
              </a:rPr>
              <a:t>your personal cash!</a:t>
            </a:r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7124700" y="42672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46" name="Picture 5" descr="j0395908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62700" y="2425700"/>
            <a:ext cx="3152775" cy="2366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7" name="TextBox 1"/>
          <p:cNvSpPr txBox="1">
            <a:spLocks noChangeArrowheads="1"/>
          </p:cNvSpPr>
          <p:nvPr/>
        </p:nvSpPr>
        <p:spPr bwMode="auto">
          <a:xfrm>
            <a:off x="6515100" y="62484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024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325" y="5715000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Font typeface="Times"/>
              <a:buNone/>
            </a:pPr>
            <a:fld id="{A8685004-4D69-416D-AF60-8F22DD59DF5C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>
                <a:spcBef>
                  <a:spcPct val="0"/>
                </a:spcBef>
                <a:buFont typeface="Times"/>
                <a:buNone/>
              </a:pPr>
              <a:t>8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the Cash In Person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cash received </a:t>
            </a:r>
            <a:r>
              <a:rPr lang="en-US" altLang="en-US" smtClean="0">
                <a:solidFill>
                  <a:srgbClr val="FF0000"/>
                </a:solidFill>
              </a:rPr>
              <a:t>must be entered on a cash register </a:t>
            </a:r>
            <a:r>
              <a:rPr lang="en-US" altLang="en-US" smtClean="0"/>
              <a:t>and a copy of the receipt given to the customer.</a:t>
            </a:r>
          </a:p>
        </p:txBody>
      </p:sp>
      <p:sp>
        <p:nvSpPr>
          <p:cNvPr id="11269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1270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475" y="57324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Verdana" pitchFamily="34" charset="0"/>
              </a:defRPr>
            </a:lvl9pPr>
          </a:lstStyle>
          <a:p>
            <a:pPr marL="0" indent="0">
              <a:spcBef>
                <a:spcPct val="0"/>
              </a:spcBef>
              <a:buFont typeface="Times"/>
              <a:buNone/>
            </a:pPr>
            <a:fld id="{C288CF02-FA29-4956-889D-496C615F6B23}" type="slidenum">
              <a:rPr lang="en-US" altLang="en-US" sz="1600">
                <a:solidFill>
                  <a:schemeClr val="tx1"/>
                </a:solidFill>
                <a:latin typeface="Trebuchet MS" pitchFamily="34" charset="0"/>
              </a:rPr>
              <a:pPr marL="0" indent="0">
                <a:spcBef>
                  <a:spcPct val="0"/>
                </a:spcBef>
                <a:buFont typeface="Times"/>
                <a:buNone/>
              </a:pPr>
              <a:t>9</a:t>
            </a:fld>
            <a:endParaRPr lang="en-US" altLang="en-US" sz="1400" b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Collecting the Cash In Person</a:t>
            </a:r>
            <a:br>
              <a:rPr lang="en-US" altLang="en-US" smtClean="0"/>
            </a:br>
            <a:r>
              <a:rPr lang="en-US" altLang="en-US" smtClean="0"/>
              <a:t>(as cashiers)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2057400"/>
            <a:ext cx="42957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cash collection point must maintain a clear separation of duties.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/>
              <a:t>	An individual collecting </a:t>
            </a:r>
            <a:r>
              <a:rPr lang="en-US" altLang="en-US" sz="2400" u="sng" smtClean="0"/>
              <a:t>should not have responsibility </a:t>
            </a:r>
            <a:r>
              <a:rPr lang="en-US" altLang="en-US" sz="2400" smtClean="0"/>
              <a:t>for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Depositing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Reconciling – unless a second person attests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</p:txBody>
      </p:sp>
      <p:pic>
        <p:nvPicPr>
          <p:cNvPr id="12293" name="Picture 4" descr="j0240369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500" y="2590800"/>
            <a:ext cx="2616200" cy="2078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4" name="TextBox 1"/>
          <p:cNvSpPr txBox="1">
            <a:spLocks noChangeArrowheads="1"/>
          </p:cNvSpPr>
          <p:nvPr/>
        </p:nvSpPr>
        <p:spPr bwMode="auto">
          <a:xfrm>
            <a:off x="6515100" y="6172200"/>
            <a:ext cx="2590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1229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25" y="5732463"/>
            <a:ext cx="28924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3366"/>
      </a:dk1>
      <a:lt1>
        <a:srgbClr val="FFFFFF"/>
      </a:lt1>
      <a:dk2>
        <a:srgbClr val="CC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2A56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ebuchet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4418</TotalTime>
  <Pages>1</Pages>
  <Words>800</Words>
  <Application>Microsoft Office PowerPoint</Application>
  <PresentationFormat>35mm Slides</PresentationFormat>
  <Paragraphs>127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Times New Roman</vt:lpstr>
      <vt:lpstr>Arial</vt:lpstr>
      <vt:lpstr>Trebuchet MS</vt:lpstr>
      <vt:lpstr>Verdana</vt:lpstr>
      <vt:lpstr>Times</vt:lpstr>
      <vt:lpstr>Wingdings</vt:lpstr>
      <vt:lpstr>Blank Presentation</vt:lpstr>
      <vt:lpstr>Custom Design</vt:lpstr>
      <vt:lpstr>UOG Cash Handling – It’s my job</vt:lpstr>
      <vt:lpstr>PowerPoint Presentation</vt:lpstr>
      <vt:lpstr>What is included in “Cash Handling” ?</vt:lpstr>
      <vt:lpstr>Risk?</vt:lpstr>
      <vt:lpstr>Risk and Controls</vt:lpstr>
      <vt:lpstr>Before cash collection begins….. “The planning checklist”</vt:lpstr>
      <vt:lpstr>Collecting the Cash</vt:lpstr>
      <vt:lpstr>Collecting the Cash In Person</vt:lpstr>
      <vt:lpstr>Collecting the Cash In Person (as cashiers)</vt:lpstr>
      <vt:lpstr>Collecting the Cash In Person</vt:lpstr>
      <vt:lpstr>“Now that we have collected  the  cash (in your register),  what do we do with it?</vt:lpstr>
      <vt:lpstr>How is cash going to be secured?</vt:lpstr>
      <vt:lpstr>How is cash going to be secured?</vt:lpstr>
      <vt:lpstr>Balancing</vt:lpstr>
      <vt:lpstr>Reconciliation</vt:lpstr>
      <vt:lpstr>Management Responsibilities</vt:lpstr>
      <vt:lpstr>Segregation of Duties</vt:lpstr>
      <vt:lpstr>Transporting Cash</vt:lpstr>
      <vt:lpstr>Cash Handling Policy</vt:lpstr>
    </vt:vector>
  </TitlesOfParts>
  <Company>The 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csenneff</dc:creator>
  <cp:lastModifiedBy>Reginald</cp:lastModifiedBy>
  <cp:revision>140</cp:revision>
  <cp:lastPrinted>2013-03-07T21:21:04Z</cp:lastPrinted>
  <dcterms:created xsi:type="dcterms:W3CDTF">2001-09-26T19:34:48Z</dcterms:created>
  <dcterms:modified xsi:type="dcterms:W3CDTF">2018-04-03T04:57:25Z</dcterms:modified>
</cp:coreProperties>
</file>